
<file path=[Content_Types].xml><?xml version="1.0" encoding="utf-8"?>
<Types xmlns="http://schemas.openxmlformats.org/package/2006/content-types">
  <Default Extension="vml" ContentType="application/vnd.openxmlformats-officedocument.vmlDrawing"/>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ctiveX/activeX1.bin" ContentType="application/vnd.ms-office.activeX"/>
  <Override PartName="/ppt/activeX/activeX1.xml" ContentType="application/vnd.ms-office.activeX+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93"/>
  </p:handoutMasterIdLst>
  <p:sldIdLst>
    <p:sldId id="1142" r:id="rId3"/>
    <p:sldId id="1461" r:id="rId5"/>
    <p:sldId id="1410" r:id="rId6"/>
    <p:sldId id="1412" r:id="rId7"/>
    <p:sldId id="1463" r:id="rId8"/>
    <p:sldId id="1519" r:id="rId9"/>
    <p:sldId id="1577" r:id="rId10"/>
    <p:sldId id="1578" r:id="rId11"/>
    <p:sldId id="1579" r:id="rId12"/>
    <p:sldId id="1593" r:id="rId13"/>
    <p:sldId id="1594" r:id="rId14"/>
    <p:sldId id="1595" r:id="rId15"/>
    <p:sldId id="1657" r:id="rId16"/>
    <p:sldId id="1576" r:id="rId17"/>
    <p:sldId id="1581" r:id="rId18"/>
    <p:sldId id="1582" r:id="rId19"/>
    <p:sldId id="1583" r:id="rId20"/>
    <p:sldId id="1584" r:id="rId21"/>
    <p:sldId id="1585" r:id="rId22"/>
    <p:sldId id="1586" r:id="rId23"/>
    <p:sldId id="1587" r:id="rId24"/>
    <p:sldId id="1588" r:id="rId25"/>
    <p:sldId id="1589" r:id="rId26"/>
    <p:sldId id="1591" r:id="rId27"/>
    <p:sldId id="1592" r:id="rId28"/>
    <p:sldId id="1658" r:id="rId29"/>
    <p:sldId id="1789" r:id="rId30"/>
    <p:sldId id="1597" r:id="rId31"/>
    <p:sldId id="1598" r:id="rId32"/>
    <p:sldId id="1599" r:id="rId33"/>
    <p:sldId id="1600" r:id="rId34"/>
    <p:sldId id="1601" r:id="rId35"/>
    <p:sldId id="1602" r:id="rId36"/>
    <p:sldId id="1603" r:id="rId37"/>
    <p:sldId id="1604" r:id="rId38"/>
    <p:sldId id="1605" r:id="rId39"/>
    <p:sldId id="1606" r:id="rId40"/>
    <p:sldId id="1607" r:id="rId41"/>
    <p:sldId id="1608" r:id="rId42"/>
    <p:sldId id="1609" r:id="rId43"/>
    <p:sldId id="1610" r:id="rId44"/>
    <p:sldId id="1611" r:id="rId45"/>
    <p:sldId id="1612" r:id="rId46"/>
    <p:sldId id="1790" r:id="rId47"/>
    <p:sldId id="1614" r:id="rId48"/>
    <p:sldId id="1616" r:id="rId49"/>
    <p:sldId id="1623" r:id="rId50"/>
    <p:sldId id="1622" r:id="rId51"/>
    <p:sldId id="1618" r:id="rId52"/>
    <p:sldId id="1619" r:id="rId53"/>
    <p:sldId id="1620" r:id="rId54"/>
    <p:sldId id="1621" r:id="rId55"/>
    <p:sldId id="1730" r:id="rId56"/>
    <p:sldId id="1624" r:id="rId57"/>
    <p:sldId id="1625" r:id="rId58"/>
    <p:sldId id="1626" r:id="rId59"/>
    <p:sldId id="1627" r:id="rId60"/>
    <p:sldId id="1628" r:id="rId61"/>
    <p:sldId id="1629" r:id="rId62"/>
    <p:sldId id="1630" r:id="rId63"/>
    <p:sldId id="1631" r:id="rId64"/>
    <p:sldId id="1632" r:id="rId65"/>
    <p:sldId id="1633" r:id="rId66"/>
    <p:sldId id="1791" r:id="rId67"/>
    <p:sldId id="1634" r:id="rId68"/>
    <p:sldId id="1635" r:id="rId69"/>
    <p:sldId id="1636" r:id="rId70"/>
    <p:sldId id="1637" r:id="rId71"/>
    <p:sldId id="1638" r:id="rId72"/>
    <p:sldId id="1639" r:id="rId73"/>
    <p:sldId id="1640" r:id="rId74"/>
    <p:sldId id="1641" r:id="rId75"/>
    <p:sldId id="1642" r:id="rId76"/>
    <p:sldId id="1792" r:id="rId77"/>
    <p:sldId id="1643" r:id="rId78"/>
    <p:sldId id="1644" r:id="rId79"/>
    <p:sldId id="1645" r:id="rId80"/>
    <p:sldId id="1646" r:id="rId81"/>
    <p:sldId id="1647" r:id="rId82"/>
    <p:sldId id="1648" r:id="rId83"/>
    <p:sldId id="1649" r:id="rId84"/>
    <p:sldId id="1650" r:id="rId85"/>
    <p:sldId id="1651" r:id="rId86"/>
    <p:sldId id="1652" r:id="rId87"/>
    <p:sldId id="1653" r:id="rId88"/>
    <p:sldId id="1654" r:id="rId89"/>
    <p:sldId id="1459" r:id="rId90"/>
    <p:sldId id="1655" r:id="rId91"/>
    <p:sldId id="1656" r:id="rId9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0000FF"/>
    <a:srgbClr val="DF51BA"/>
    <a:srgbClr val="000000"/>
    <a:srgbClr val="006600"/>
    <a:srgbClr val="FF9900"/>
    <a:srgbClr val="FF3300"/>
    <a:srgbClr val="3366CC"/>
    <a:srgbClr val="FF1111"/>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0" autoAdjust="0"/>
    <p:restoredTop sz="90301" autoAdjust="0"/>
  </p:normalViewPr>
  <p:slideViewPr>
    <p:cSldViewPr>
      <p:cViewPr varScale="1">
        <p:scale>
          <a:sx n="86" d="100"/>
          <a:sy n="86" d="100"/>
        </p:scale>
        <p:origin x="1832" y="72"/>
      </p:cViewPr>
      <p:guideLst>
        <p:guide orient="horz" pos="2182"/>
        <p:guide pos="2912"/>
      </p:guideLst>
    </p:cSldViewPr>
  </p:slideViewPr>
  <p:notesTextViewPr>
    <p:cViewPr>
      <p:scale>
        <a:sx n="100" d="100"/>
        <a:sy n="10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96" Type="http://schemas.openxmlformats.org/officeDocument/2006/relationships/tableStyles" Target="tableStyles.xml"/><Relationship Id="rId95" Type="http://schemas.openxmlformats.org/officeDocument/2006/relationships/viewProps" Target="viewProps.xml"/><Relationship Id="rId94" Type="http://schemas.openxmlformats.org/officeDocument/2006/relationships/presProps" Target="presProps.xml"/><Relationship Id="rId93" Type="http://schemas.openxmlformats.org/officeDocument/2006/relationships/handoutMaster" Target="handoutMasters/handoutMaster1.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21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F09F21-E949-4B26-8A6D-173D1C1A0B03}"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38D7F4-30C2-4CF8-8C81-93DDF0A3470F}"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B4B78B3D-3BDC-4F17-9F94-B4A1275DD7B7}" type="datetimeFigureOut">
              <a:rPr lang="zh-CN" altLang="en-US"/>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3884E487-957B-44E4-9F22-30991D661606}" type="slidenum">
              <a:rPr lang="zh-CN" altLang="en-US"/>
            </a:fld>
            <a:endParaRPr lang="zh-CN" altLang="en-US"/>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对保守力来说，在任意的参考系中，一对保守力的功只取决于相互作用质点的始末相对位置，而与各质点的运动路径无关。</a:t>
            </a:r>
            <a:endParaRPr lang="zh-CN" altLang="en-US" dirty="0" smtClean="0"/>
          </a:p>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pPr>
              <a:defRPr/>
            </a:pPr>
            <a:fld id="{23D191BF-0AF6-4484-8CEA-2A1BA028D56E}" type="datetime1">
              <a:rPr lang="zh-CN" altLang="en-US" smtClean="0"/>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pPr>
              <a:defRPr/>
            </a:pPr>
            <a:fld id="{3CF693C6-4764-436C-8CEF-55828048B066}" type="slidenum">
              <a:rPr lang="zh-CN" altLang="en-US" smtClean="0"/>
            </a:fld>
            <a:endParaRPr lang="zh-CN" altLang="en-US"/>
          </a:p>
        </p:txBody>
      </p:sp>
    </p:spTree>
  </p:cSld>
  <p:clrMapOvr>
    <a:masterClrMapping/>
  </p:clrMapOvr>
  <p:transition spd="med">
    <p:pull/>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defRPr/>
            </a:pPr>
            <a:fld id="{46F34564-149F-408E-A1D7-39BB531C624A}" type="datetime1">
              <a:rPr lang="zh-CN" altLang="en-US" smtClean="0"/>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pPr>
              <a:defRPr/>
            </a:pPr>
            <a:fld id="{561E39DC-0725-48F8-9F0C-20F2DD89ACFF}" type="slidenum">
              <a:rPr lang="zh-CN" altLang="en-US" smtClean="0"/>
            </a:fld>
            <a:endParaRPr lang="zh-CN" altLang="en-US"/>
          </a:p>
        </p:txBody>
      </p:sp>
    </p:spTree>
  </p:cSld>
  <p:clrMapOvr>
    <a:masterClrMapping/>
  </p:clrMapOvr>
  <p:transition spd="med">
    <p:pull/>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628650" y="365125"/>
            <a:ext cx="5800725" cy="5811838"/>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defRPr/>
            </a:pPr>
            <a:fld id="{46F34564-149F-408E-A1D7-39BB531C624A}" type="datetime1">
              <a:rPr lang="zh-CN" altLang="en-US" smtClean="0"/>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pPr>
              <a:defRPr/>
            </a:pPr>
            <a:fld id="{561E39DC-0725-48F8-9F0C-20F2DD89ACFF}" type="slidenum">
              <a:rPr lang="zh-CN" altLang="en-US" smtClean="0"/>
            </a:fld>
            <a:endParaRPr lang="zh-CN" altLang="en-US"/>
          </a:p>
        </p:txBody>
      </p:sp>
    </p:spTree>
  </p:cSld>
  <p:clrMapOvr>
    <a:masterClrMapping/>
  </p:clrMapOvr>
  <p:transition spd="med">
    <p:pull/>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defRPr/>
            </a:pPr>
            <a:fld id="{46F34564-149F-408E-A1D7-39BB531C624A}" type="datetime1">
              <a:rPr lang="zh-CN" altLang="en-US" smtClean="0"/>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pPr>
              <a:defRPr/>
            </a:pPr>
            <a:fld id="{561E39DC-0725-48F8-9F0C-20F2DD89ACFF}" type="slidenum">
              <a:rPr lang="zh-CN" altLang="en-US" smtClean="0"/>
            </a:fld>
            <a:endParaRPr lang="zh-CN" altLang="en-US"/>
          </a:p>
        </p:txBody>
      </p:sp>
    </p:spTree>
  </p:cSld>
  <p:clrMapOvr>
    <a:masterClrMapping/>
  </p:clrMapOvr>
  <p:transition spd="med">
    <p:pull/>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编辑母版文本样式</a:t>
            </a:r>
            <a:endParaRPr lang="zh-CN" altLang="en-US" smtClean="0"/>
          </a:p>
        </p:txBody>
      </p:sp>
      <p:sp>
        <p:nvSpPr>
          <p:cNvPr id="4" name="日期占位符 3"/>
          <p:cNvSpPr>
            <a:spLocks noGrp="1"/>
          </p:cNvSpPr>
          <p:nvPr>
            <p:ph type="dt" sz="half" idx="10"/>
          </p:nvPr>
        </p:nvSpPr>
        <p:spPr/>
        <p:txBody>
          <a:bodyPr/>
          <a:lstStyle/>
          <a:p>
            <a:pPr>
              <a:defRPr/>
            </a:pPr>
            <a:fld id="{BC6E57B7-D79B-41C1-AD87-5124AFC78043}" type="datetime1">
              <a:rPr lang="zh-CN" altLang="en-US" smtClean="0"/>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pPr>
              <a:defRPr/>
            </a:pPr>
            <a:fld id="{561E39DC-0725-48F8-9F0C-20F2DD89ACFF}" type="slidenum">
              <a:rPr lang="zh-CN" altLang="en-US" smtClean="0"/>
            </a:fld>
            <a:endParaRPr lang="zh-CN" altLang="en-US"/>
          </a:p>
        </p:txBody>
      </p:sp>
    </p:spTree>
  </p:cSld>
  <p:clrMapOvr>
    <a:masterClrMapping/>
  </p:clrMapOvr>
  <p:transition spd="med">
    <p:pull/>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628650" y="1825625"/>
            <a:ext cx="38862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4629150" y="1825625"/>
            <a:ext cx="38862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a:defRPr/>
            </a:pPr>
            <a:fld id="{46F34564-149F-408E-A1D7-39BB531C624A}" type="datetime1">
              <a:rPr lang="zh-CN" altLang="en-US" smtClean="0"/>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
        <p:nvSpPr>
          <p:cNvPr id="7" name="灯片编号占位符 6"/>
          <p:cNvSpPr>
            <a:spLocks noGrp="1"/>
          </p:cNvSpPr>
          <p:nvPr>
            <p:ph type="sldNum" sz="quarter" idx="12"/>
          </p:nvPr>
        </p:nvSpPr>
        <p:spPr/>
        <p:txBody>
          <a:bodyPr/>
          <a:lstStyle/>
          <a:p>
            <a:pPr>
              <a:defRPr/>
            </a:pPr>
            <a:fld id="{561E39DC-0725-48F8-9F0C-20F2DD89ACFF}" type="slidenum">
              <a:rPr lang="zh-CN" altLang="en-US" smtClean="0"/>
            </a:fld>
            <a:endParaRPr lang="zh-CN" altLang="en-US"/>
          </a:p>
        </p:txBody>
      </p:sp>
    </p:spTree>
  </p:cSld>
  <p:clrMapOvr>
    <a:masterClrMapping/>
  </p:clrMapOvr>
  <p:transition spd="med">
    <p:pull/>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629842" y="2505075"/>
            <a:ext cx="3868340"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4629150" y="2505075"/>
            <a:ext cx="3887391"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a:defRPr/>
            </a:pPr>
            <a:fld id="{46F34564-149F-408E-A1D7-39BB531C624A}" type="datetime1">
              <a:rPr lang="zh-CN" altLang="en-US" smtClean="0"/>
            </a:fld>
            <a:endParaRPr lang="zh-CN" altLang="en-US"/>
          </a:p>
        </p:txBody>
      </p:sp>
      <p:sp>
        <p:nvSpPr>
          <p:cNvPr id="8" name="页脚占位符 7"/>
          <p:cNvSpPr>
            <a:spLocks noGrp="1"/>
          </p:cNvSpPr>
          <p:nvPr>
            <p:ph type="ftr" sz="quarter" idx="11"/>
          </p:nvPr>
        </p:nvSpPr>
        <p:spPr/>
        <p:txBody>
          <a:bodyPr/>
          <a:lstStyle/>
          <a:p>
            <a:pPr>
              <a:defRPr/>
            </a:pPr>
            <a:endParaRPr lang="zh-CN" altLang="en-US"/>
          </a:p>
        </p:txBody>
      </p:sp>
      <p:sp>
        <p:nvSpPr>
          <p:cNvPr id="9" name="灯片编号占位符 8"/>
          <p:cNvSpPr>
            <a:spLocks noGrp="1"/>
          </p:cNvSpPr>
          <p:nvPr>
            <p:ph type="sldNum" sz="quarter" idx="12"/>
          </p:nvPr>
        </p:nvSpPr>
        <p:spPr/>
        <p:txBody>
          <a:bodyPr/>
          <a:lstStyle/>
          <a:p>
            <a:pPr>
              <a:defRPr/>
            </a:pPr>
            <a:fld id="{561E39DC-0725-48F8-9F0C-20F2DD89ACFF}" type="slidenum">
              <a:rPr lang="zh-CN" altLang="en-US" smtClean="0"/>
            </a:fld>
            <a:endParaRPr lang="zh-CN" altLang="en-US"/>
          </a:p>
        </p:txBody>
      </p:sp>
    </p:spTree>
  </p:cSld>
  <p:clrMapOvr>
    <a:masterClrMapping/>
  </p:clrMapOvr>
  <p:transition spd="med">
    <p:pull/>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defRPr/>
            </a:pPr>
            <a:fld id="{4C600F95-255B-497C-A66C-3F7611DF2F93}" type="datetime1">
              <a:rPr lang="zh-CN" altLang="en-US" smtClean="0"/>
            </a:fld>
            <a:endParaRPr lang="zh-CN" altLang="en-US"/>
          </a:p>
        </p:txBody>
      </p:sp>
      <p:sp>
        <p:nvSpPr>
          <p:cNvPr id="4" name="页脚占位符 3"/>
          <p:cNvSpPr>
            <a:spLocks noGrp="1"/>
          </p:cNvSpPr>
          <p:nvPr>
            <p:ph type="ftr" sz="quarter" idx="11"/>
          </p:nvPr>
        </p:nvSpPr>
        <p:spPr/>
        <p:txBody>
          <a:bodyPr/>
          <a:lstStyle/>
          <a:p>
            <a:pPr>
              <a:defRPr/>
            </a:pPr>
            <a:endParaRPr lang="zh-CN" altLang="en-US"/>
          </a:p>
        </p:txBody>
      </p:sp>
      <p:sp>
        <p:nvSpPr>
          <p:cNvPr id="5" name="灯片编号占位符 4"/>
          <p:cNvSpPr>
            <a:spLocks noGrp="1"/>
          </p:cNvSpPr>
          <p:nvPr>
            <p:ph type="sldNum" sz="quarter" idx="12"/>
          </p:nvPr>
        </p:nvSpPr>
        <p:spPr/>
        <p:txBody>
          <a:bodyPr/>
          <a:lstStyle/>
          <a:p>
            <a:pPr>
              <a:defRPr/>
            </a:pPr>
            <a:fld id="{561E39DC-0725-48F8-9F0C-20F2DD89ACFF}" type="slidenum">
              <a:rPr lang="zh-CN" altLang="en-US" smtClean="0"/>
            </a:fld>
            <a:endParaRPr lang="zh-CN" altLang="en-US"/>
          </a:p>
        </p:txBody>
      </p:sp>
    </p:spTree>
  </p:cSld>
  <p:clrMapOvr>
    <a:masterClrMapping/>
  </p:clrMapOvr>
  <p:transition spd="med">
    <p:pull/>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02E18811-A6FD-4E24-BF03-740886FDE136}" type="datetime1">
              <a:rPr lang="zh-CN" altLang="en-US" smtClean="0"/>
            </a:fld>
            <a:endParaRPr lang="zh-CN" altLang="en-US"/>
          </a:p>
        </p:txBody>
      </p:sp>
      <p:sp>
        <p:nvSpPr>
          <p:cNvPr id="3" name="页脚占位符 2"/>
          <p:cNvSpPr>
            <a:spLocks noGrp="1"/>
          </p:cNvSpPr>
          <p:nvPr>
            <p:ph type="ftr" sz="quarter" idx="11"/>
          </p:nvPr>
        </p:nvSpPr>
        <p:spPr/>
        <p:txBody>
          <a:bodyPr/>
          <a:lstStyle/>
          <a:p>
            <a:pPr>
              <a:defRPr/>
            </a:pPr>
            <a:endParaRPr lang="zh-CN" altLang="en-US"/>
          </a:p>
        </p:txBody>
      </p:sp>
      <p:sp>
        <p:nvSpPr>
          <p:cNvPr id="4" name="灯片编号占位符 3"/>
          <p:cNvSpPr>
            <a:spLocks noGrp="1"/>
          </p:cNvSpPr>
          <p:nvPr>
            <p:ph type="sldNum" sz="quarter" idx="12"/>
          </p:nvPr>
        </p:nvSpPr>
        <p:spPr/>
        <p:txBody>
          <a:bodyPr/>
          <a:lstStyle/>
          <a:p>
            <a:pPr>
              <a:defRPr/>
            </a:pPr>
            <a:fld id="{ABEC2FB9-95E9-46FD-9089-74B2CC7C7404}" type="slidenum">
              <a:rPr lang="zh-CN" altLang="en-US" smtClean="0"/>
            </a:fld>
            <a:endParaRPr lang="zh-CN" altLang="en-US"/>
          </a:p>
        </p:txBody>
      </p:sp>
    </p:spTree>
  </p:cSld>
  <p:clrMapOvr>
    <a:masterClrMapping/>
  </p:clrMapOvr>
  <p:transition spd="med">
    <p:pull/>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pPr>
              <a:defRPr/>
            </a:pPr>
            <a:fld id="{46F34564-149F-408E-A1D7-39BB531C624A}" type="datetime1">
              <a:rPr lang="zh-CN" altLang="en-US" smtClean="0"/>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
        <p:nvSpPr>
          <p:cNvPr id="7" name="灯片编号占位符 6"/>
          <p:cNvSpPr>
            <a:spLocks noGrp="1"/>
          </p:cNvSpPr>
          <p:nvPr>
            <p:ph type="sldNum" sz="quarter" idx="12"/>
          </p:nvPr>
        </p:nvSpPr>
        <p:spPr/>
        <p:txBody>
          <a:bodyPr/>
          <a:lstStyle/>
          <a:p>
            <a:pPr>
              <a:defRPr/>
            </a:pPr>
            <a:fld id="{561E39DC-0725-48F8-9F0C-20F2DD89ACFF}" type="slidenum">
              <a:rPr lang="zh-CN" altLang="en-US" smtClean="0"/>
            </a:fld>
            <a:endParaRPr lang="zh-CN" altLang="en-US"/>
          </a:p>
        </p:txBody>
      </p:sp>
    </p:spTree>
  </p:cSld>
  <p:clrMapOvr>
    <a:masterClrMapping/>
  </p:clrMapOvr>
  <p:transition spd="med">
    <p:pull/>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hasCustomPrompt="1"/>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pPr>
              <a:defRPr/>
            </a:pPr>
            <a:fld id="{C79C9BB8-9190-49F0-8649-E79A27B9DBCF}" type="datetime1">
              <a:rPr lang="zh-CN" altLang="en-US" smtClean="0"/>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
        <p:nvSpPr>
          <p:cNvPr id="7" name="灯片编号占位符 6"/>
          <p:cNvSpPr>
            <a:spLocks noGrp="1"/>
          </p:cNvSpPr>
          <p:nvPr>
            <p:ph type="sldNum" sz="quarter" idx="12"/>
          </p:nvPr>
        </p:nvSpPr>
        <p:spPr/>
        <p:txBody>
          <a:bodyPr/>
          <a:lstStyle/>
          <a:p>
            <a:pPr>
              <a:defRPr/>
            </a:pPr>
            <a:fld id="{561E39DC-0725-48F8-9F0C-20F2DD89ACFF}" type="slidenum">
              <a:rPr lang="zh-CN" altLang="en-US" smtClean="0"/>
            </a:fld>
            <a:endParaRPr lang="zh-CN" altLang="en-US"/>
          </a:p>
        </p:txBody>
      </p:sp>
    </p:spTree>
  </p:cSld>
  <p:clrMapOvr>
    <a:masterClrMapping/>
  </p:clrMapOvr>
  <p:transition spd="med">
    <p:pull/>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fld id="{46F34564-149F-408E-A1D7-39BB531C624A}" type="datetime1">
              <a:rPr lang="zh-CN" altLang="en-US" smtClean="0"/>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561E39DC-0725-48F8-9F0C-20F2DD89ACF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pull/>
  </p:transition>
  <p:timing>
    <p:tnLst>
      <p:par>
        <p:cTn id="1" dur="indefinite" restart="never" nodeType="tmRoot"/>
      </p:par>
    </p:tnLst>
  </p:timing>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41.emf"/><Relationship Id="rId7" Type="http://schemas.openxmlformats.org/officeDocument/2006/relationships/image" Target="../media/image40.emf"/><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 Id="rId3" Type="http://schemas.openxmlformats.org/officeDocument/2006/relationships/image" Target="../media/image36.emf"/><Relationship Id="rId2" Type="http://schemas.openxmlformats.org/officeDocument/2006/relationships/image" Target="../media/image35.png"/><Relationship Id="rId1" Type="http://schemas.openxmlformats.org/officeDocument/2006/relationships/image" Target="../media/image34.png"/></Relationships>
</file>

<file path=ppt/slides/_rels/slide11.xml.rels><?xml version="1.0" encoding="UTF-8" standalone="yes"?>
<Relationships xmlns="http://schemas.openxmlformats.org/package/2006/relationships"><Relationship Id="rId9" Type="http://schemas.openxmlformats.org/officeDocument/2006/relationships/image" Target="../media/image50.emf"/><Relationship Id="rId8" Type="http://schemas.openxmlformats.org/officeDocument/2006/relationships/image" Target="../media/image49.emf"/><Relationship Id="rId7" Type="http://schemas.openxmlformats.org/officeDocument/2006/relationships/image" Target="../media/image48.emf"/><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0" Type="http://schemas.openxmlformats.org/officeDocument/2006/relationships/slideLayout" Target="../slideLayouts/slideLayout2.xml"/><Relationship Id="rId1"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2.emf"/><Relationship Id="rId1" Type="http://schemas.openxmlformats.org/officeDocument/2006/relationships/image" Target="../media/image51.png"/></Relationships>
</file>

<file path=ppt/slides/_rels/slide13.xml.rels><?xml version="1.0" encoding="UTF-8" standalone="yes"?>
<Relationships xmlns="http://schemas.openxmlformats.org/package/2006/relationships"><Relationship Id="rId9" Type="http://schemas.openxmlformats.org/officeDocument/2006/relationships/image" Target="../media/image61.emf"/><Relationship Id="rId8" Type="http://schemas.openxmlformats.org/officeDocument/2006/relationships/image" Target="../media/image60.emf"/><Relationship Id="rId7" Type="http://schemas.openxmlformats.org/officeDocument/2006/relationships/image" Target="../media/image59.emf"/><Relationship Id="rId6" Type="http://schemas.openxmlformats.org/officeDocument/2006/relationships/image" Target="../media/image58.emf"/><Relationship Id="rId5" Type="http://schemas.openxmlformats.org/officeDocument/2006/relationships/image" Target="../media/image57.emf"/><Relationship Id="rId4" Type="http://schemas.openxmlformats.org/officeDocument/2006/relationships/image" Target="../media/image56.emf"/><Relationship Id="rId3" Type="http://schemas.openxmlformats.org/officeDocument/2006/relationships/image" Target="../media/image55.emf"/><Relationship Id="rId2" Type="http://schemas.openxmlformats.org/officeDocument/2006/relationships/image" Target="../media/image54.emf"/><Relationship Id="rId11" Type="http://schemas.openxmlformats.org/officeDocument/2006/relationships/slideLayout" Target="../slideLayouts/slideLayout2.xml"/><Relationship Id="rId10" Type="http://schemas.openxmlformats.org/officeDocument/2006/relationships/image" Target="../media/image62.emf"/><Relationship Id="rId1" Type="http://schemas.openxmlformats.org/officeDocument/2006/relationships/image" Target="../media/image53.emf"/></Relationships>
</file>

<file path=ppt/slides/_rels/slide14.xml.rels><?xml version="1.0" encoding="UTF-8" standalone="yes"?>
<Relationships xmlns="http://schemas.openxmlformats.org/package/2006/relationships"><Relationship Id="rId9" Type="http://schemas.openxmlformats.org/officeDocument/2006/relationships/image" Target="../media/image71.emf"/><Relationship Id="rId8" Type="http://schemas.openxmlformats.org/officeDocument/2006/relationships/image" Target="../media/image70.emf"/><Relationship Id="rId7" Type="http://schemas.openxmlformats.org/officeDocument/2006/relationships/image" Target="../media/image69.emf"/><Relationship Id="rId6" Type="http://schemas.openxmlformats.org/officeDocument/2006/relationships/image" Target="../media/image68.emf"/><Relationship Id="rId5" Type="http://schemas.openxmlformats.org/officeDocument/2006/relationships/image" Target="../media/image67.emf"/><Relationship Id="rId4" Type="http://schemas.openxmlformats.org/officeDocument/2006/relationships/image" Target="../media/image66.emf"/><Relationship Id="rId3" Type="http://schemas.openxmlformats.org/officeDocument/2006/relationships/image" Target="../media/image65.emf"/><Relationship Id="rId2" Type="http://schemas.openxmlformats.org/officeDocument/2006/relationships/image" Target="../media/image64.png"/><Relationship Id="rId10" Type="http://schemas.openxmlformats.org/officeDocument/2006/relationships/slideLayout" Target="../slideLayouts/slideLayout2.xml"/><Relationship Id="rId1" Type="http://schemas.openxmlformats.org/officeDocument/2006/relationships/image" Target="../media/image63.png"/></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79.emf"/><Relationship Id="rId7" Type="http://schemas.openxmlformats.org/officeDocument/2006/relationships/image" Target="../media/image78.emf"/><Relationship Id="rId6" Type="http://schemas.openxmlformats.org/officeDocument/2006/relationships/image" Target="../media/image77.emf"/><Relationship Id="rId5" Type="http://schemas.openxmlformats.org/officeDocument/2006/relationships/image" Target="../media/image76.emf"/><Relationship Id="rId4" Type="http://schemas.openxmlformats.org/officeDocument/2006/relationships/image" Target="../media/image75.emf"/><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image" Target="../media/image72.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1.emf"/><Relationship Id="rId1" Type="http://schemas.openxmlformats.org/officeDocument/2006/relationships/image" Target="../media/image80.png"/></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89.emf"/><Relationship Id="rId7" Type="http://schemas.openxmlformats.org/officeDocument/2006/relationships/image" Target="../media/image88.emf"/><Relationship Id="rId6" Type="http://schemas.openxmlformats.org/officeDocument/2006/relationships/image" Target="../media/image87.emf"/><Relationship Id="rId5" Type="http://schemas.openxmlformats.org/officeDocument/2006/relationships/image" Target="../media/image86.emf"/><Relationship Id="rId4" Type="http://schemas.openxmlformats.org/officeDocument/2006/relationships/image" Target="../media/image85.emf"/><Relationship Id="rId3" Type="http://schemas.openxmlformats.org/officeDocument/2006/relationships/image" Target="../media/image84.emf"/><Relationship Id="rId2" Type="http://schemas.openxmlformats.org/officeDocument/2006/relationships/image" Target="../media/image83.emf"/><Relationship Id="rId1" Type="http://schemas.openxmlformats.org/officeDocument/2006/relationships/image" Target="../media/image82.emf"/></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95.emf"/><Relationship Id="rId5" Type="http://schemas.openxmlformats.org/officeDocument/2006/relationships/image" Target="../media/image94.emf"/><Relationship Id="rId4" Type="http://schemas.openxmlformats.org/officeDocument/2006/relationships/image" Target="../media/image93.emf"/><Relationship Id="rId3" Type="http://schemas.openxmlformats.org/officeDocument/2006/relationships/image" Target="../media/image92.emf"/><Relationship Id="rId2" Type="http://schemas.openxmlformats.org/officeDocument/2006/relationships/image" Target="../media/image91.emf"/><Relationship Id="rId1" Type="http://schemas.openxmlformats.org/officeDocument/2006/relationships/image" Target="../media/image9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8.emf"/><Relationship Id="rId1" Type="http://schemas.openxmlformats.org/officeDocument/2006/relationships/image" Target="../media/image97.emf"/></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03.emf"/><Relationship Id="rId4" Type="http://schemas.openxmlformats.org/officeDocument/2006/relationships/image" Target="../media/image102.emf"/><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image" Target="../media/image99.emf"/></Relationships>
</file>

<file path=ppt/slides/_rels/slide23.xml.rels><?xml version="1.0" encoding="UTF-8" standalone="yes"?>
<Relationships xmlns="http://schemas.openxmlformats.org/package/2006/relationships"><Relationship Id="rId9" Type="http://schemas.openxmlformats.org/officeDocument/2006/relationships/image" Target="../media/image112.emf"/><Relationship Id="rId8" Type="http://schemas.openxmlformats.org/officeDocument/2006/relationships/image" Target="../media/image111.emf"/><Relationship Id="rId7" Type="http://schemas.openxmlformats.org/officeDocument/2006/relationships/image" Target="../media/image110.emf"/><Relationship Id="rId6" Type="http://schemas.openxmlformats.org/officeDocument/2006/relationships/image" Target="../media/image109.emf"/><Relationship Id="rId5" Type="http://schemas.openxmlformats.org/officeDocument/2006/relationships/image" Target="../media/image108.emf"/><Relationship Id="rId4" Type="http://schemas.openxmlformats.org/officeDocument/2006/relationships/image" Target="../media/image107.emf"/><Relationship Id="rId3" Type="http://schemas.openxmlformats.org/officeDocument/2006/relationships/image" Target="../media/image106.emf"/><Relationship Id="rId2" Type="http://schemas.openxmlformats.org/officeDocument/2006/relationships/image" Target="../media/image105.png"/><Relationship Id="rId12" Type="http://schemas.openxmlformats.org/officeDocument/2006/relationships/notesSlide" Target="../notesSlides/notesSlide4.xml"/><Relationship Id="rId11" Type="http://schemas.openxmlformats.org/officeDocument/2006/relationships/slideLayout" Target="../slideLayouts/slideLayout2.xml"/><Relationship Id="rId10" Type="http://schemas.openxmlformats.org/officeDocument/2006/relationships/image" Target="../media/image113.emf"/><Relationship Id="rId1" Type="http://schemas.openxmlformats.org/officeDocument/2006/relationships/image" Target="../media/image104.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18.emf"/><Relationship Id="rId4" Type="http://schemas.openxmlformats.org/officeDocument/2006/relationships/image" Target="../media/image117.emf"/><Relationship Id="rId3" Type="http://schemas.openxmlformats.org/officeDocument/2006/relationships/image" Target="../media/image116.emf"/><Relationship Id="rId2" Type="http://schemas.openxmlformats.org/officeDocument/2006/relationships/image" Target="../media/image115.png"/><Relationship Id="rId1" Type="http://schemas.openxmlformats.org/officeDocument/2006/relationships/image" Target="../media/image11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19.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2.emf"/><Relationship Id="rId2" Type="http://schemas.openxmlformats.org/officeDocument/2006/relationships/image" Target="../media/image121.emf"/><Relationship Id="rId1" Type="http://schemas.openxmlformats.org/officeDocument/2006/relationships/image" Target="../media/image1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4.png"/><Relationship Id="rId1" Type="http://schemas.openxmlformats.org/officeDocument/2006/relationships/image" Target="../media/image12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6.emf"/><Relationship Id="rId1" Type="http://schemas.openxmlformats.org/officeDocument/2006/relationships/image" Target="../media/image125.emf"/></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9" Type="http://schemas.openxmlformats.org/officeDocument/2006/relationships/image" Target="../media/image135.emf"/><Relationship Id="rId8" Type="http://schemas.openxmlformats.org/officeDocument/2006/relationships/image" Target="../media/image134.emf"/><Relationship Id="rId7" Type="http://schemas.openxmlformats.org/officeDocument/2006/relationships/image" Target="../media/image133.emf"/><Relationship Id="rId6" Type="http://schemas.openxmlformats.org/officeDocument/2006/relationships/image" Target="../media/image132.emf"/><Relationship Id="rId5" Type="http://schemas.openxmlformats.org/officeDocument/2006/relationships/image" Target="../media/image131.emf"/><Relationship Id="rId4" Type="http://schemas.openxmlformats.org/officeDocument/2006/relationships/image" Target="../media/image130.emf"/><Relationship Id="rId3" Type="http://schemas.openxmlformats.org/officeDocument/2006/relationships/image" Target="../media/image129.emf"/><Relationship Id="rId2" Type="http://schemas.openxmlformats.org/officeDocument/2006/relationships/image" Target="../media/image128.png"/><Relationship Id="rId10" Type="http://schemas.openxmlformats.org/officeDocument/2006/relationships/slideLayout" Target="../slideLayouts/slideLayout2.xml"/><Relationship Id="rId1" Type="http://schemas.openxmlformats.org/officeDocument/2006/relationships/image" Target="../media/image127.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7.emf"/><Relationship Id="rId1" Type="http://schemas.openxmlformats.org/officeDocument/2006/relationships/image" Target="../media/image136.png"/></Relationships>
</file>

<file path=ppt/slides/_rels/slide3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44.emf"/><Relationship Id="rId6" Type="http://schemas.openxmlformats.org/officeDocument/2006/relationships/image" Target="../media/image143.emf"/><Relationship Id="rId5" Type="http://schemas.openxmlformats.org/officeDocument/2006/relationships/image" Target="../media/image142.emf"/><Relationship Id="rId4" Type="http://schemas.openxmlformats.org/officeDocument/2006/relationships/image" Target="../media/image141.emf"/><Relationship Id="rId3" Type="http://schemas.openxmlformats.org/officeDocument/2006/relationships/image" Target="../media/image140.emf"/><Relationship Id="rId2" Type="http://schemas.openxmlformats.org/officeDocument/2006/relationships/image" Target="../media/image139.emf"/><Relationship Id="rId1" Type="http://schemas.openxmlformats.org/officeDocument/2006/relationships/image" Target="../media/image138.emf"/></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7.emf"/><Relationship Id="rId2" Type="http://schemas.openxmlformats.org/officeDocument/2006/relationships/image" Target="../media/image146.emf"/><Relationship Id="rId1" Type="http://schemas.openxmlformats.org/officeDocument/2006/relationships/image" Target="../media/image145.png"/></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54.emf"/><Relationship Id="rId6" Type="http://schemas.openxmlformats.org/officeDocument/2006/relationships/image" Target="../media/image153.emf"/><Relationship Id="rId5" Type="http://schemas.openxmlformats.org/officeDocument/2006/relationships/image" Target="../media/image152.emf"/><Relationship Id="rId4" Type="http://schemas.openxmlformats.org/officeDocument/2006/relationships/image" Target="../media/image151.emf"/><Relationship Id="rId3" Type="http://schemas.openxmlformats.org/officeDocument/2006/relationships/image" Target="../media/image150.emf"/><Relationship Id="rId2" Type="http://schemas.openxmlformats.org/officeDocument/2006/relationships/image" Target="../media/image149.emf"/><Relationship Id="rId1" Type="http://schemas.openxmlformats.org/officeDocument/2006/relationships/image" Target="../media/image148.emf"/></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58.emf"/><Relationship Id="rId3" Type="http://schemas.openxmlformats.org/officeDocument/2006/relationships/image" Target="../media/image157.emf"/><Relationship Id="rId2" Type="http://schemas.openxmlformats.org/officeDocument/2006/relationships/image" Target="../media/image156.png"/><Relationship Id="rId1" Type="http://schemas.openxmlformats.org/officeDocument/2006/relationships/image" Target="../media/image155.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0.emf"/><Relationship Id="rId1" Type="http://schemas.openxmlformats.org/officeDocument/2006/relationships/image" Target="../media/image159.emf"/></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64.emf"/><Relationship Id="rId3" Type="http://schemas.openxmlformats.org/officeDocument/2006/relationships/image" Target="../media/image163.emf"/><Relationship Id="rId2" Type="http://schemas.openxmlformats.org/officeDocument/2006/relationships/image" Target="../media/image162.emf"/><Relationship Id="rId1" Type="http://schemas.openxmlformats.org/officeDocument/2006/relationships/image" Target="../media/image161.emf"/></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6.emf"/><Relationship Id="rId1" Type="http://schemas.openxmlformats.org/officeDocument/2006/relationships/image" Target="../media/image165.emf"/></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7.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8.emf"/></Relationships>
</file>

<file path=ppt/slides/_rels/slide42.xml.rels><?xml version="1.0" encoding="UTF-8" standalone="yes"?>
<Relationships xmlns="http://schemas.openxmlformats.org/package/2006/relationships"><Relationship Id="rId9" Type="http://schemas.openxmlformats.org/officeDocument/2006/relationships/image" Target="../media/image177.emf"/><Relationship Id="rId8" Type="http://schemas.openxmlformats.org/officeDocument/2006/relationships/image" Target="../media/image176.emf"/><Relationship Id="rId7" Type="http://schemas.openxmlformats.org/officeDocument/2006/relationships/image" Target="../media/image175.emf"/><Relationship Id="rId6" Type="http://schemas.openxmlformats.org/officeDocument/2006/relationships/image" Target="../media/image174.emf"/><Relationship Id="rId5" Type="http://schemas.openxmlformats.org/officeDocument/2006/relationships/image" Target="../media/image173.emf"/><Relationship Id="rId4" Type="http://schemas.openxmlformats.org/officeDocument/2006/relationships/image" Target="../media/image172.emf"/><Relationship Id="rId3" Type="http://schemas.openxmlformats.org/officeDocument/2006/relationships/image" Target="../media/image171.emf"/><Relationship Id="rId2" Type="http://schemas.openxmlformats.org/officeDocument/2006/relationships/image" Target="../media/image170.emf"/><Relationship Id="rId10" Type="http://schemas.openxmlformats.org/officeDocument/2006/relationships/slideLayout" Target="../slideLayouts/slideLayout2.xml"/><Relationship Id="rId1" Type="http://schemas.openxmlformats.org/officeDocument/2006/relationships/image" Target="../media/image169.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85.emf"/><Relationship Id="rId7" Type="http://schemas.openxmlformats.org/officeDocument/2006/relationships/image" Target="../media/image184.emf"/><Relationship Id="rId6" Type="http://schemas.openxmlformats.org/officeDocument/2006/relationships/image" Target="../media/image183.emf"/><Relationship Id="rId5" Type="http://schemas.openxmlformats.org/officeDocument/2006/relationships/image" Target="../media/image182.emf"/><Relationship Id="rId4" Type="http://schemas.openxmlformats.org/officeDocument/2006/relationships/image" Target="../media/image181.emf"/><Relationship Id="rId3" Type="http://schemas.openxmlformats.org/officeDocument/2006/relationships/image" Target="../media/image180.emf"/><Relationship Id="rId2" Type="http://schemas.openxmlformats.org/officeDocument/2006/relationships/image" Target="../media/image179.emf"/><Relationship Id="rId1" Type="http://schemas.openxmlformats.org/officeDocument/2006/relationships/image" Target="../media/image178.png"/></Relationships>
</file>

<file path=ppt/slides/_rels/slide4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88.emf"/><Relationship Id="rId3" Type="http://schemas.openxmlformats.org/officeDocument/2006/relationships/image" Target="../media/image187.emf"/><Relationship Id="rId2" Type="http://schemas.openxmlformats.org/officeDocument/2006/relationships/image" Target="../media/image178.png"/><Relationship Id="rId1" Type="http://schemas.openxmlformats.org/officeDocument/2006/relationships/image" Target="../media/image186.emf"/></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9.png"/></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2.emf"/><Relationship Id="rId2" Type="http://schemas.openxmlformats.org/officeDocument/2006/relationships/image" Target="../media/image191.emf"/><Relationship Id="rId1" Type="http://schemas.openxmlformats.org/officeDocument/2006/relationships/image" Target="../media/image190.emf"/></Relationships>
</file>

<file path=ppt/slides/_rels/slide4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96.emf"/><Relationship Id="rId3" Type="http://schemas.openxmlformats.org/officeDocument/2006/relationships/image" Target="../media/image195.emf"/><Relationship Id="rId2" Type="http://schemas.openxmlformats.org/officeDocument/2006/relationships/image" Target="../media/image194.emf"/><Relationship Id="rId1" Type="http://schemas.openxmlformats.org/officeDocument/2006/relationships/image" Target="../media/image193.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2.emf"/><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image" Target="../media/image9.png"/></Relationships>
</file>

<file path=ppt/slides/_rels/slide5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04.emf"/><Relationship Id="rId7" Type="http://schemas.openxmlformats.org/officeDocument/2006/relationships/image" Target="../media/image203.emf"/><Relationship Id="rId6" Type="http://schemas.openxmlformats.org/officeDocument/2006/relationships/image" Target="../media/image202.emf"/><Relationship Id="rId5" Type="http://schemas.openxmlformats.org/officeDocument/2006/relationships/image" Target="../media/image201.emf"/><Relationship Id="rId4" Type="http://schemas.openxmlformats.org/officeDocument/2006/relationships/image" Target="../media/image200.emf"/><Relationship Id="rId3" Type="http://schemas.openxmlformats.org/officeDocument/2006/relationships/image" Target="../media/image199.emf"/><Relationship Id="rId2" Type="http://schemas.openxmlformats.org/officeDocument/2006/relationships/image" Target="../media/image198.emf"/><Relationship Id="rId1" Type="http://schemas.openxmlformats.org/officeDocument/2006/relationships/image" Target="../media/image197.png"/></Relationships>
</file>

<file path=ppt/slides/_rels/slide5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11.emf"/><Relationship Id="rId6" Type="http://schemas.openxmlformats.org/officeDocument/2006/relationships/image" Target="../media/image210.emf"/><Relationship Id="rId5" Type="http://schemas.openxmlformats.org/officeDocument/2006/relationships/image" Target="../media/image209.emf"/><Relationship Id="rId4" Type="http://schemas.openxmlformats.org/officeDocument/2006/relationships/image" Target="../media/image208.emf"/><Relationship Id="rId3" Type="http://schemas.openxmlformats.org/officeDocument/2006/relationships/image" Target="../media/image207.emf"/><Relationship Id="rId2" Type="http://schemas.openxmlformats.org/officeDocument/2006/relationships/image" Target="../media/image206.emf"/><Relationship Id="rId1" Type="http://schemas.openxmlformats.org/officeDocument/2006/relationships/image" Target="../media/image205.png"/></Relationships>
</file>

<file path=ppt/slides/_rels/slide5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16.emf"/><Relationship Id="rId4" Type="http://schemas.openxmlformats.org/officeDocument/2006/relationships/image" Target="../media/image215.emf"/><Relationship Id="rId3" Type="http://schemas.openxmlformats.org/officeDocument/2006/relationships/image" Target="../media/image214.emf"/><Relationship Id="rId2" Type="http://schemas.openxmlformats.org/officeDocument/2006/relationships/image" Target="../media/image213.emf"/><Relationship Id="rId1" Type="http://schemas.openxmlformats.org/officeDocument/2006/relationships/image" Target="../media/image212.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217.wmf"/><Relationship Id="rId1" Type="http://schemas.openxmlformats.org/officeDocument/2006/relationships/control" Target="../activeX/activeX1.xml"/></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0.emf"/><Relationship Id="rId2" Type="http://schemas.openxmlformats.org/officeDocument/2006/relationships/image" Target="../media/image219.emf"/><Relationship Id="rId1" Type="http://schemas.openxmlformats.org/officeDocument/2006/relationships/image" Target="../media/image218.emf"/></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3.emf"/><Relationship Id="rId2" Type="http://schemas.openxmlformats.org/officeDocument/2006/relationships/image" Target="../media/image222.emf"/><Relationship Id="rId1" Type="http://schemas.openxmlformats.org/officeDocument/2006/relationships/image" Target="../media/image221.emf"/></Relationships>
</file>

<file path=ppt/slides/_rels/slide57.xml.rels><?xml version="1.0" encoding="UTF-8" standalone="yes"?>
<Relationships xmlns="http://schemas.openxmlformats.org/package/2006/relationships"><Relationship Id="rId9" Type="http://schemas.openxmlformats.org/officeDocument/2006/relationships/image" Target="../media/image232.emf"/><Relationship Id="rId8" Type="http://schemas.openxmlformats.org/officeDocument/2006/relationships/image" Target="../media/image231.emf"/><Relationship Id="rId7" Type="http://schemas.openxmlformats.org/officeDocument/2006/relationships/image" Target="../media/image230.emf"/><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 Id="rId3" Type="http://schemas.openxmlformats.org/officeDocument/2006/relationships/image" Target="../media/image226.png"/><Relationship Id="rId2" Type="http://schemas.openxmlformats.org/officeDocument/2006/relationships/image" Target="../media/image225.png"/><Relationship Id="rId13" Type="http://schemas.openxmlformats.org/officeDocument/2006/relationships/slideLayout" Target="../slideLayouts/slideLayout2.xml"/><Relationship Id="rId12" Type="http://schemas.openxmlformats.org/officeDocument/2006/relationships/image" Target="../media/image235.emf"/><Relationship Id="rId11" Type="http://schemas.openxmlformats.org/officeDocument/2006/relationships/image" Target="../media/image234.emf"/><Relationship Id="rId10" Type="http://schemas.openxmlformats.org/officeDocument/2006/relationships/image" Target="../media/image233.emf"/><Relationship Id="rId1" Type="http://schemas.openxmlformats.org/officeDocument/2006/relationships/image" Target="../media/image224.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7.emf"/><Relationship Id="rId1" Type="http://schemas.openxmlformats.org/officeDocument/2006/relationships/image" Target="../media/image236.png"/></Relationships>
</file>

<file path=ppt/slides/_rels/slide5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41.emf"/><Relationship Id="rId3" Type="http://schemas.openxmlformats.org/officeDocument/2006/relationships/image" Target="../media/image240.emf"/><Relationship Id="rId2" Type="http://schemas.openxmlformats.org/officeDocument/2006/relationships/image" Target="../media/image239.emf"/><Relationship Id="rId1" Type="http://schemas.openxmlformats.org/officeDocument/2006/relationships/image" Target="../media/image238.emf"/></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8.emf"/><Relationship Id="rId4" Type="http://schemas.openxmlformats.org/officeDocument/2006/relationships/image" Target="../media/image17.emf"/><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image" Target="../media/image14.png"/></Relationships>
</file>

<file path=ppt/slides/_rels/slide6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48.emf"/><Relationship Id="rId6" Type="http://schemas.openxmlformats.org/officeDocument/2006/relationships/image" Target="../media/image247.emf"/><Relationship Id="rId5" Type="http://schemas.openxmlformats.org/officeDocument/2006/relationships/image" Target="../media/image246.emf"/><Relationship Id="rId4" Type="http://schemas.openxmlformats.org/officeDocument/2006/relationships/image" Target="../media/image245.emf"/><Relationship Id="rId3" Type="http://schemas.openxmlformats.org/officeDocument/2006/relationships/image" Target="../media/image244.emf"/><Relationship Id="rId2" Type="http://schemas.openxmlformats.org/officeDocument/2006/relationships/image" Target="../media/image243.emf"/><Relationship Id="rId1" Type="http://schemas.openxmlformats.org/officeDocument/2006/relationships/image" Target="../media/image242.emf"/></Relationships>
</file>

<file path=ppt/slides/_rels/slide6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51.emf"/><Relationship Id="rId2" Type="http://schemas.openxmlformats.org/officeDocument/2006/relationships/image" Target="../media/image250.emf"/><Relationship Id="rId1" Type="http://schemas.openxmlformats.org/officeDocument/2006/relationships/image" Target="../media/image249.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3.png"/><Relationship Id="rId1" Type="http://schemas.openxmlformats.org/officeDocument/2006/relationships/image" Target="../media/image252.png"/></Relationships>
</file>

<file path=ppt/slides/_rels/slide6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60.emf"/><Relationship Id="rId6" Type="http://schemas.openxmlformats.org/officeDocument/2006/relationships/image" Target="../media/image259.emf"/><Relationship Id="rId5" Type="http://schemas.openxmlformats.org/officeDocument/2006/relationships/image" Target="../media/image258.emf"/><Relationship Id="rId4" Type="http://schemas.openxmlformats.org/officeDocument/2006/relationships/image" Target="../media/image257.emf"/><Relationship Id="rId3" Type="http://schemas.openxmlformats.org/officeDocument/2006/relationships/image" Target="../media/image256.emf"/><Relationship Id="rId2" Type="http://schemas.openxmlformats.org/officeDocument/2006/relationships/image" Target="../media/image255.emf"/><Relationship Id="rId1" Type="http://schemas.openxmlformats.org/officeDocument/2006/relationships/image" Target="../media/image25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1.png"/></Relationships>
</file>

<file path=ppt/slides/_rels/slide6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65.emf"/><Relationship Id="rId4" Type="http://schemas.openxmlformats.org/officeDocument/2006/relationships/image" Target="../media/image264.emf"/><Relationship Id="rId3" Type="http://schemas.openxmlformats.org/officeDocument/2006/relationships/image" Target="../media/image263.emf"/><Relationship Id="rId2" Type="http://schemas.openxmlformats.org/officeDocument/2006/relationships/image" Target="../media/image262.emf"/><Relationship Id="rId1" Type="http://schemas.openxmlformats.org/officeDocument/2006/relationships/image" Target="../media/image261.png"/></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68.emf"/><Relationship Id="rId2" Type="http://schemas.openxmlformats.org/officeDocument/2006/relationships/image" Target="../media/image267.emf"/><Relationship Id="rId1" Type="http://schemas.openxmlformats.org/officeDocument/2006/relationships/image" Target="../media/image266.png"/></Relationships>
</file>

<file path=ppt/slides/_rels/slide6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72.emf"/><Relationship Id="rId3" Type="http://schemas.openxmlformats.org/officeDocument/2006/relationships/image" Target="../media/image271.emf"/><Relationship Id="rId2" Type="http://schemas.openxmlformats.org/officeDocument/2006/relationships/image" Target="../media/image270.emf"/><Relationship Id="rId1" Type="http://schemas.openxmlformats.org/officeDocument/2006/relationships/image" Target="../media/image269.emf"/></Relationships>
</file>

<file path=ppt/slides/_rels/slide6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80.emf"/><Relationship Id="rId7" Type="http://schemas.openxmlformats.org/officeDocument/2006/relationships/image" Target="../media/image279.emf"/><Relationship Id="rId6" Type="http://schemas.openxmlformats.org/officeDocument/2006/relationships/image" Target="../media/image278.emf"/><Relationship Id="rId5" Type="http://schemas.openxmlformats.org/officeDocument/2006/relationships/image" Target="../media/image277.emf"/><Relationship Id="rId4" Type="http://schemas.openxmlformats.org/officeDocument/2006/relationships/image" Target="../media/image276.emf"/><Relationship Id="rId3" Type="http://schemas.openxmlformats.org/officeDocument/2006/relationships/image" Target="../media/image275.emf"/><Relationship Id="rId2" Type="http://schemas.openxmlformats.org/officeDocument/2006/relationships/image" Target="../media/image274.emf"/><Relationship Id="rId1" Type="http://schemas.openxmlformats.org/officeDocument/2006/relationships/image" Target="../media/image273.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2.emf"/><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image" Target="../media/image19.png"/></Relationships>
</file>

<file path=ppt/slides/_rels/slide7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86.emf"/><Relationship Id="rId5" Type="http://schemas.openxmlformats.org/officeDocument/2006/relationships/image" Target="../media/image285.emf"/><Relationship Id="rId4" Type="http://schemas.openxmlformats.org/officeDocument/2006/relationships/image" Target="../media/image284.emf"/><Relationship Id="rId3" Type="http://schemas.openxmlformats.org/officeDocument/2006/relationships/image" Target="../media/image283.emf"/><Relationship Id="rId2" Type="http://schemas.openxmlformats.org/officeDocument/2006/relationships/image" Target="../media/image282.emf"/><Relationship Id="rId1" Type="http://schemas.openxmlformats.org/officeDocument/2006/relationships/image" Target="../media/image281.emf"/></Relationships>
</file>

<file path=ppt/slides/_rels/slide7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90.emf"/><Relationship Id="rId3" Type="http://schemas.openxmlformats.org/officeDocument/2006/relationships/image" Target="../media/image289.emf"/><Relationship Id="rId2" Type="http://schemas.openxmlformats.org/officeDocument/2006/relationships/image" Target="../media/image288.emf"/><Relationship Id="rId1" Type="http://schemas.openxmlformats.org/officeDocument/2006/relationships/image" Target="../media/image287.emf"/></Relationships>
</file>

<file path=ppt/slides/_rels/slide7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94.emf"/><Relationship Id="rId3" Type="http://schemas.openxmlformats.org/officeDocument/2006/relationships/image" Target="../media/image293.emf"/><Relationship Id="rId2" Type="http://schemas.openxmlformats.org/officeDocument/2006/relationships/image" Target="../media/image292.emf"/><Relationship Id="rId1" Type="http://schemas.openxmlformats.org/officeDocument/2006/relationships/image" Target="../media/image291.png"/></Relationships>
</file>

<file path=ppt/slides/_rels/slide7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97.emf"/><Relationship Id="rId3" Type="http://schemas.openxmlformats.org/officeDocument/2006/relationships/image" Target="../media/image296.emf"/><Relationship Id="rId2" Type="http://schemas.openxmlformats.org/officeDocument/2006/relationships/image" Target="../media/image295.emf"/><Relationship Id="rId1" Type="http://schemas.openxmlformats.org/officeDocument/2006/relationships/image" Target="../media/image29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9.emf"/><Relationship Id="rId1" Type="http://schemas.openxmlformats.org/officeDocument/2006/relationships/image" Target="../media/image298.png"/></Relationships>
</file>

<file path=ppt/slides/_rels/slide7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05.emf"/><Relationship Id="rId5" Type="http://schemas.openxmlformats.org/officeDocument/2006/relationships/image" Target="../media/image304.emf"/><Relationship Id="rId4" Type="http://schemas.openxmlformats.org/officeDocument/2006/relationships/image" Target="../media/image303.emf"/><Relationship Id="rId3" Type="http://schemas.openxmlformats.org/officeDocument/2006/relationships/image" Target="../media/image302.emf"/><Relationship Id="rId2" Type="http://schemas.openxmlformats.org/officeDocument/2006/relationships/image" Target="../media/image301.emf"/><Relationship Id="rId1" Type="http://schemas.openxmlformats.org/officeDocument/2006/relationships/image" Target="../media/image300.png"/></Relationships>
</file>

<file path=ppt/slides/_rels/slide7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08.emf"/><Relationship Id="rId2" Type="http://schemas.openxmlformats.org/officeDocument/2006/relationships/image" Target="../media/image307.emf"/><Relationship Id="rId1" Type="http://schemas.openxmlformats.org/officeDocument/2006/relationships/image" Target="../media/image306.png"/></Relationships>
</file>

<file path=ppt/slides/_rels/slide7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13.emf"/><Relationship Id="rId5" Type="http://schemas.openxmlformats.org/officeDocument/2006/relationships/image" Target="../media/image312.emf"/><Relationship Id="rId4" Type="http://schemas.openxmlformats.org/officeDocument/2006/relationships/image" Target="../media/image311.emf"/><Relationship Id="rId3" Type="http://schemas.openxmlformats.org/officeDocument/2006/relationships/image" Target="../media/image310.emf"/><Relationship Id="rId2" Type="http://schemas.openxmlformats.org/officeDocument/2006/relationships/image" Target="../media/image309.emf"/><Relationship Id="rId1" Type="http://schemas.openxmlformats.org/officeDocument/2006/relationships/image" Target="../media/image306.png"/></Relationships>
</file>

<file path=ppt/slides/_rels/slide7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320.png"/><Relationship Id="rId6" Type="http://schemas.openxmlformats.org/officeDocument/2006/relationships/image" Target="../media/image319.png"/><Relationship Id="rId5" Type="http://schemas.openxmlformats.org/officeDocument/2006/relationships/image" Target="../media/image318.png"/><Relationship Id="rId4" Type="http://schemas.openxmlformats.org/officeDocument/2006/relationships/image" Target="../media/image317.png"/><Relationship Id="rId3" Type="http://schemas.openxmlformats.org/officeDocument/2006/relationships/image" Target="../media/image316.png"/><Relationship Id="rId2" Type="http://schemas.openxmlformats.org/officeDocument/2006/relationships/image" Target="../media/image315.emf"/><Relationship Id="rId1" Type="http://schemas.openxmlformats.org/officeDocument/2006/relationships/image" Target="../media/image314.emf"/></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image" Target="../media/image26.emf"/><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3.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2.png"/><Relationship Id="rId1" Type="http://schemas.openxmlformats.org/officeDocument/2006/relationships/image" Target="../media/image321.emf"/></Relationships>
</file>

<file path=ppt/slides/_rels/slide8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26.emf"/><Relationship Id="rId3" Type="http://schemas.openxmlformats.org/officeDocument/2006/relationships/image" Target="../media/image325.emf"/><Relationship Id="rId2" Type="http://schemas.openxmlformats.org/officeDocument/2006/relationships/image" Target="../media/image324.png"/><Relationship Id="rId1" Type="http://schemas.openxmlformats.org/officeDocument/2006/relationships/image" Target="../media/image323.png"/></Relationships>
</file>

<file path=ppt/slides/_rels/slide8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333.png"/><Relationship Id="rId6" Type="http://schemas.openxmlformats.org/officeDocument/2006/relationships/image" Target="../media/image332.emf"/><Relationship Id="rId5" Type="http://schemas.openxmlformats.org/officeDocument/2006/relationships/image" Target="../media/image331.emf"/><Relationship Id="rId4" Type="http://schemas.openxmlformats.org/officeDocument/2006/relationships/image" Target="../media/image330.emf"/><Relationship Id="rId3" Type="http://schemas.openxmlformats.org/officeDocument/2006/relationships/image" Target="../media/image329.emf"/><Relationship Id="rId2" Type="http://schemas.openxmlformats.org/officeDocument/2006/relationships/image" Target="../media/image328.emf"/><Relationship Id="rId1" Type="http://schemas.openxmlformats.org/officeDocument/2006/relationships/image" Target="../media/image327.png"/></Relationships>
</file>

<file path=ppt/slides/_rels/slide8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41.emf"/><Relationship Id="rId7" Type="http://schemas.openxmlformats.org/officeDocument/2006/relationships/image" Target="../media/image340.emf"/><Relationship Id="rId6" Type="http://schemas.openxmlformats.org/officeDocument/2006/relationships/image" Target="../media/image339.emf"/><Relationship Id="rId5" Type="http://schemas.openxmlformats.org/officeDocument/2006/relationships/image" Target="../media/image338.emf"/><Relationship Id="rId4" Type="http://schemas.openxmlformats.org/officeDocument/2006/relationships/image" Target="../media/image337.emf"/><Relationship Id="rId3" Type="http://schemas.openxmlformats.org/officeDocument/2006/relationships/image" Target="../media/image336.emf"/><Relationship Id="rId2" Type="http://schemas.openxmlformats.org/officeDocument/2006/relationships/image" Target="../media/image335.emf"/><Relationship Id="rId1" Type="http://schemas.openxmlformats.org/officeDocument/2006/relationships/image" Target="../media/image334.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2.png"/></Relationships>
</file>

<file path=ppt/slides/_rels/slide8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45.emf"/><Relationship Id="rId2" Type="http://schemas.openxmlformats.org/officeDocument/2006/relationships/image" Target="../media/image344.emf"/><Relationship Id="rId1" Type="http://schemas.openxmlformats.org/officeDocument/2006/relationships/image" Target="../media/image343.png"/></Relationships>
</file>

<file path=ppt/slides/_rels/slide8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352.emf"/><Relationship Id="rId6" Type="http://schemas.openxmlformats.org/officeDocument/2006/relationships/image" Target="../media/image351.emf"/><Relationship Id="rId5" Type="http://schemas.openxmlformats.org/officeDocument/2006/relationships/image" Target="../media/image350.emf"/><Relationship Id="rId4" Type="http://schemas.openxmlformats.org/officeDocument/2006/relationships/image" Target="../media/image349.emf"/><Relationship Id="rId3" Type="http://schemas.openxmlformats.org/officeDocument/2006/relationships/image" Target="../media/image348.emf"/><Relationship Id="rId2" Type="http://schemas.openxmlformats.org/officeDocument/2006/relationships/image" Target="../media/image347.emf"/><Relationship Id="rId1" Type="http://schemas.openxmlformats.org/officeDocument/2006/relationships/image" Target="../media/image34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55.emf"/><Relationship Id="rId2" Type="http://schemas.openxmlformats.org/officeDocument/2006/relationships/image" Target="../media/image354.emf"/><Relationship Id="rId1" Type="http://schemas.openxmlformats.org/officeDocument/2006/relationships/image" Target="../media/image353.emf"/></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6.pn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3658" y="325164"/>
            <a:ext cx="7886700" cy="1591668"/>
          </a:xfrm>
        </p:spPr>
        <p:txBody>
          <a:bodyPr>
            <a:normAutofit/>
          </a:bodyPr>
          <a:lstStyle/>
          <a:p>
            <a:pPr algn="ctr">
              <a:lnSpc>
                <a:spcPct val="150000"/>
              </a:lnSpc>
            </a:pPr>
            <a:r>
              <a:rPr kumimoji="1" lang="zh-CN" altLang="en-US" sz="3200" b="1" dirty="0" smtClean="0">
                <a:solidFill>
                  <a:srgbClr val="C00000"/>
                </a:solidFill>
                <a:latin typeface="黑体" panose="02010609060101010101" pitchFamily="49" charset="-122"/>
                <a:ea typeface="黑体" panose="02010609060101010101" pitchFamily="49" charset="-122"/>
              </a:rPr>
              <a:t>第</a:t>
            </a:r>
            <a:r>
              <a:rPr kumimoji="1" lang="en-US" altLang="zh-CN" sz="3200" b="1" dirty="0" smtClean="0">
                <a:solidFill>
                  <a:srgbClr val="C00000"/>
                </a:solidFill>
                <a:latin typeface="黑体" panose="02010609060101010101" pitchFamily="49" charset="-122"/>
                <a:ea typeface="黑体" panose="02010609060101010101" pitchFamily="49" charset="-122"/>
              </a:rPr>
              <a:t>4</a:t>
            </a:r>
            <a:r>
              <a:rPr kumimoji="1" lang="zh-CN" altLang="en-US" sz="3200" b="1" dirty="0" smtClean="0">
                <a:solidFill>
                  <a:srgbClr val="C00000"/>
                </a:solidFill>
                <a:latin typeface="黑体" panose="02010609060101010101" pitchFamily="49" charset="-122"/>
                <a:ea typeface="黑体" panose="02010609060101010101" pitchFamily="49" charset="-122"/>
              </a:rPr>
              <a:t>章 功和能</a:t>
            </a:r>
            <a:br>
              <a:rPr kumimoji="1" lang="en-US" altLang="zh-CN" sz="3200" b="1" dirty="0" smtClean="0">
                <a:solidFill>
                  <a:srgbClr val="C00000"/>
                </a:solidFill>
                <a:latin typeface="黑体" panose="02010609060101010101" pitchFamily="49" charset="-122"/>
                <a:ea typeface="黑体" panose="02010609060101010101" pitchFamily="49" charset="-122"/>
              </a:rPr>
            </a:br>
            <a:r>
              <a:rPr kumimoji="1" lang="en-US" altLang="zh-CN" sz="2600" b="1" dirty="0" smtClean="0">
                <a:latin typeface="等线" panose="02010600030101010101" pitchFamily="2" charset="-122"/>
                <a:ea typeface="等线" panose="02010600030101010101" pitchFamily="2" charset="-122"/>
              </a:rPr>
              <a:t>——</a:t>
            </a:r>
            <a:r>
              <a:rPr kumimoji="1" lang="zh-CN" altLang="en-US" sz="2600" b="1" dirty="0" smtClean="0">
                <a:latin typeface="等线" panose="02010600030101010101" pitchFamily="2" charset="-122"/>
                <a:ea typeface="等线" panose="02010600030101010101" pitchFamily="2" charset="-122"/>
              </a:rPr>
              <a:t>研究力的空间积累效应</a:t>
            </a:r>
            <a:endParaRPr lang="zh-CN" altLang="en-US" sz="2600" dirty="0">
              <a:latin typeface="等线" panose="02010600030101010101" pitchFamily="2" charset="-122"/>
              <a:ea typeface="等线" panose="02010600030101010101" pitchFamily="2" charset="-122"/>
            </a:endParaRPr>
          </a:p>
        </p:txBody>
      </p:sp>
      <p:sp>
        <p:nvSpPr>
          <p:cNvPr id="3" name="内容占位符 2"/>
          <p:cNvSpPr>
            <a:spLocks noGrp="1"/>
          </p:cNvSpPr>
          <p:nvPr>
            <p:ph idx="1"/>
          </p:nvPr>
        </p:nvSpPr>
        <p:spPr>
          <a:xfrm>
            <a:off x="2915816" y="1916832"/>
            <a:ext cx="4824536" cy="4804644"/>
          </a:xfrm>
        </p:spPr>
        <p:txBody>
          <a:bodyPr>
            <a:normAutofit fontScale="92500"/>
          </a:bodyPr>
          <a:lstStyle/>
          <a:p>
            <a:pPr marL="0" indent="0">
              <a:lnSpc>
                <a:spcPct val="150000"/>
              </a:lnSpc>
              <a:buClr>
                <a:srgbClr val="C00000"/>
              </a:buClr>
              <a:buNone/>
            </a:pPr>
            <a:r>
              <a:rPr lang="en-US" altLang="zh-CN" sz="2600" b="1" dirty="0" smtClean="0">
                <a:latin typeface="Times New Roman" panose="02020603050405020304" pitchFamily="18" charset="0"/>
                <a:ea typeface="等线" panose="02010600030101010101" pitchFamily="2" charset="-122"/>
                <a:cs typeface="Times New Roman" panose="02020603050405020304" pitchFamily="18" charset="0"/>
              </a:rPr>
              <a:t>§4.1 </a:t>
            </a:r>
            <a:r>
              <a:rPr lang="zh-CN" altLang="en-US" sz="2600" b="1" dirty="0" smtClean="0">
                <a:latin typeface="Times New Roman" panose="02020603050405020304" pitchFamily="18" charset="0"/>
                <a:ea typeface="等线" panose="02010600030101010101" pitchFamily="2" charset="-122"/>
                <a:cs typeface="Times New Roman" panose="02020603050405020304" pitchFamily="18" charset="0"/>
              </a:rPr>
              <a:t>功与动能定理</a:t>
            </a:r>
            <a:endParaRPr lang="en-US" altLang="zh-CN" sz="2600" b="1" dirty="0" smtClean="0">
              <a:latin typeface="Times New Roman" panose="02020603050405020304" pitchFamily="18" charset="0"/>
              <a:ea typeface="等线" panose="02010600030101010101" pitchFamily="2" charset="-122"/>
              <a:cs typeface="Times New Roman" panose="02020603050405020304" pitchFamily="18" charset="0"/>
            </a:endParaRPr>
          </a:p>
          <a:p>
            <a:pPr marL="0" indent="0">
              <a:lnSpc>
                <a:spcPct val="150000"/>
              </a:lnSpc>
              <a:buClr>
                <a:srgbClr val="C00000"/>
              </a:buClr>
              <a:buNone/>
            </a:pPr>
            <a:r>
              <a:rPr lang="en-US" altLang="zh-CN" sz="2600" b="1" dirty="0" smtClean="0">
                <a:latin typeface="Times New Roman" panose="02020603050405020304" pitchFamily="18" charset="0"/>
                <a:ea typeface="等线" panose="02010600030101010101" pitchFamily="2" charset="-122"/>
                <a:cs typeface="Times New Roman" panose="02020603050405020304" pitchFamily="18" charset="0"/>
              </a:rPr>
              <a:t>§4.2 </a:t>
            </a:r>
            <a:r>
              <a:rPr lang="zh-CN" altLang="en-US" sz="2600" b="1" dirty="0" smtClean="0">
                <a:latin typeface="Times New Roman" panose="02020603050405020304" pitchFamily="18" charset="0"/>
                <a:ea typeface="等线" panose="02010600030101010101" pitchFamily="2" charset="-122"/>
                <a:cs typeface="Times New Roman" panose="02020603050405020304" pitchFamily="18" charset="0"/>
              </a:rPr>
              <a:t>质点与质点系的动能定理</a:t>
            </a:r>
            <a:endParaRPr lang="en-US" altLang="zh-CN" sz="2600" b="1" dirty="0" smtClean="0">
              <a:latin typeface="Times New Roman" panose="02020603050405020304" pitchFamily="18" charset="0"/>
              <a:ea typeface="等线" panose="02010600030101010101" pitchFamily="2" charset="-122"/>
              <a:cs typeface="Times New Roman" panose="02020603050405020304" pitchFamily="18" charset="0"/>
            </a:endParaRPr>
          </a:p>
          <a:p>
            <a:pPr marL="0" indent="0">
              <a:lnSpc>
                <a:spcPct val="150000"/>
              </a:lnSpc>
              <a:buClr>
                <a:srgbClr val="C00000"/>
              </a:buClr>
              <a:buNone/>
            </a:pPr>
            <a:r>
              <a:rPr lang="en-US" altLang="zh-CN" sz="2600" b="1" dirty="0" smtClean="0">
                <a:latin typeface="Times New Roman" panose="02020603050405020304" pitchFamily="18" charset="0"/>
                <a:ea typeface="等线" panose="02010600030101010101" pitchFamily="2" charset="-122"/>
                <a:cs typeface="Times New Roman" panose="02020603050405020304" pitchFamily="18" charset="0"/>
              </a:rPr>
              <a:t>§4.3 </a:t>
            </a:r>
            <a:r>
              <a:rPr lang="zh-CN" altLang="en-US" sz="2600" b="1" dirty="0" smtClean="0">
                <a:latin typeface="等线" panose="02010600030101010101" pitchFamily="2" charset="-122"/>
              </a:rPr>
              <a:t>势能</a:t>
            </a:r>
            <a:endParaRPr lang="en-US" altLang="zh-CN" sz="2600" b="1" dirty="0" smtClean="0">
              <a:latin typeface="等线" panose="02010600030101010101" pitchFamily="2" charset="-122"/>
            </a:endParaRPr>
          </a:p>
          <a:p>
            <a:pPr marL="0" indent="0">
              <a:lnSpc>
                <a:spcPct val="150000"/>
              </a:lnSpc>
              <a:buClr>
                <a:srgbClr val="C00000"/>
              </a:buClr>
              <a:buNone/>
            </a:pPr>
            <a:r>
              <a:rPr lang="en-US" altLang="zh-CN" sz="2600" b="1" dirty="0" smtClean="0">
                <a:latin typeface="Times New Roman" panose="02020603050405020304" pitchFamily="18" charset="0"/>
                <a:cs typeface="Times New Roman" panose="02020603050405020304" pitchFamily="18" charset="0"/>
              </a:rPr>
              <a:t>§4.4 </a:t>
            </a:r>
            <a:r>
              <a:rPr lang="zh-CN" altLang="en-US" sz="2600" b="1" dirty="0" smtClean="0">
                <a:latin typeface="Times New Roman" panose="02020603050405020304" pitchFamily="18" charset="0"/>
                <a:ea typeface="等线" panose="02010600030101010101" pitchFamily="2" charset="-122"/>
                <a:cs typeface="Times New Roman" panose="02020603050405020304" pitchFamily="18" charset="0"/>
              </a:rPr>
              <a:t>机械能定理和机械能守恒定律</a:t>
            </a:r>
            <a:endParaRPr lang="en-US" altLang="zh-CN" sz="2600" b="1" dirty="0" smtClean="0">
              <a:latin typeface="Times New Roman" panose="02020603050405020304" pitchFamily="18" charset="0"/>
              <a:ea typeface="等线" panose="02010600030101010101" pitchFamily="2" charset="-122"/>
              <a:cs typeface="Times New Roman" panose="02020603050405020304" pitchFamily="18" charset="0"/>
            </a:endParaRPr>
          </a:p>
          <a:p>
            <a:pPr marL="0" indent="0">
              <a:lnSpc>
                <a:spcPct val="150000"/>
              </a:lnSpc>
              <a:buClr>
                <a:srgbClr val="C00000"/>
              </a:buClr>
              <a:buNone/>
            </a:pPr>
            <a:r>
              <a:rPr lang="en-US" altLang="zh-CN" sz="2600" b="1" dirty="0" smtClean="0">
                <a:latin typeface="Times New Roman" panose="02020603050405020304" pitchFamily="18" charset="0"/>
                <a:ea typeface="等线" panose="02010600030101010101" pitchFamily="2" charset="-122"/>
                <a:cs typeface="Times New Roman" panose="02020603050405020304" pitchFamily="18" charset="0"/>
              </a:rPr>
              <a:t>§4.5 </a:t>
            </a:r>
            <a:r>
              <a:rPr lang="zh-CN" altLang="en-US" sz="2600" b="1" dirty="0" smtClean="0">
                <a:latin typeface="Times New Roman" panose="02020603050405020304" pitchFamily="18" charset="0"/>
                <a:ea typeface="等线" panose="02010600030101010101" pitchFamily="2" charset="-122"/>
                <a:cs typeface="Times New Roman" panose="02020603050405020304" pitchFamily="18" charset="0"/>
              </a:rPr>
              <a:t>碰撞</a:t>
            </a:r>
            <a:endParaRPr lang="en-US" altLang="zh-CN" sz="2600" b="1" dirty="0" smtClean="0">
              <a:latin typeface="Times New Roman" panose="02020603050405020304" pitchFamily="18" charset="0"/>
              <a:ea typeface="等线" panose="02010600030101010101" pitchFamily="2" charset="-122"/>
              <a:cs typeface="Times New Roman" panose="02020603050405020304" pitchFamily="18" charset="0"/>
            </a:endParaRPr>
          </a:p>
          <a:p>
            <a:pPr marL="0" indent="0">
              <a:lnSpc>
                <a:spcPct val="150000"/>
              </a:lnSpc>
              <a:buClr>
                <a:srgbClr val="C00000"/>
              </a:buClr>
              <a:buNone/>
            </a:pPr>
            <a:r>
              <a:rPr lang="en-US" altLang="zh-CN" sz="2600" b="1" dirty="0" smtClean="0">
                <a:latin typeface="Times New Roman" panose="02020603050405020304" pitchFamily="18" charset="0"/>
                <a:ea typeface="等线" panose="02010600030101010101" pitchFamily="2" charset="-122"/>
                <a:cs typeface="Times New Roman" panose="02020603050405020304" pitchFamily="18" charset="0"/>
              </a:rPr>
              <a:t>§4.6 </a:t>
            </a:r>
            <a:r>
              <a:rPr lang="zh-CN" altLang="en-US" sz="2600" b="1" dirty="0" smtClean="0">
                <a:latin typeface="等线" panose="02010600030101010101" pitchFamily="2" charset="-122"/>
                <a:ea typeface="等线" panose="02010600030101010101" pitchFamily="2" charset="-122"/>
              </a:rPr>
              <a:t>两体问题</a:t>
            </a:r>
            <a:endParaRPr lang="en-US" altLang="zh-CN" sz="2600" b="1" dirty="0" smtClean="0">
              <a:latin typeface="等线" panose="02010600030101010101" pitchFamily="2" charset="-122"/>
              <a:ea typeface="等线" panose="02010600030101010101" pitchFamily="2" charset="-122"/>
            </a:endParaRPr>
          </a:p>
          <a:p>
            <a:pPr marL="0" indent="0">
              <a:lnSpc>
                <a:spcPct val="150000"/>
              </a:lnSpc>
              <a:buClr>
                <a:srgbClr val="C00000"/>
              </a:buClr>
              <a:buNone/>
            </a:pPr>
            <a:r>
              <a:rPr lang="en-US" altLang="zh-CN" sz="2600" b="1" dirty="0" smtClean="0">
                <a:latin typeface="Times New Roman" panose="02020603050405020304" pitchFamily="18" charset="0"/>
                <a:cs typeface="Times New Roman" panose="02020603050405020304" pitchFamily="18" charset="0"/>
              </a:rPr>
              <a:t>§4.7 </a:t>
            </a:r>
            <a:r>
              <a:rPr lang="zh-CN" altLang="en-US" sz="2600" b="1" dirty="0" smtClean="0">
                <a:latin typeface="等线" panose="02010600030101010101" pitchFamily="2" charset="-122"/>
              </a:rPr>
              <a:t>流体中的稳定流动</a:t>
            </a:r>
            <a:endParaRPr lang="en-US" altLang="zh-CN" sz="2600" b="1" dirty="0" smtClean="0">
              <a:latin typeface="等线" panose="02010600030101010101" pitchFamily="2" charset="-122"/>
            </a:endParaRPr>
          </a:p>
        </p:txBody>
      </p:sp>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a:p>
        </p:txBody>
      </p:sp>
    </p:spTree>
  </p:cSld>
  <p:clrMapOvr>
    <a:masterClrMapping/>
  </p:clrMapOvr>
  <p:transition spd="med">
    <p:pull/>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692696"/>
            <a:ext cx="7886700" cy="5484267"/>
          </a:xfrm>
        </p:spPr>
        <p:txBody>
          <a:bodyPr>
            <a:normAutofit/>
          </a:bodyPr>
          <a:lstStyle/>
          <a:p>
            <a:pPr marL="0" indent="0" algn="just">
              <a:lnSpc>
                <a:spcPct val="150000"/>
              </a:lnSpc>
              <a:buNone/>
            </a:pPr>
            <a:r>
              <a:rPr lang="en-US" altLang="zh-CN" sz="2400" b="1" dirty="0" smtClean="0">
                <a:latin typeface="+mn-ea"/>
              </a:rPr>
              <a:t>(3)</a:t>
            </a:r>
            <a:r>
              <a:rPr lang="zh-CN" altLang="en-US" sz="2400" b="1" dirty="0" smtClean="0">
                <a:latin typeface="+mn-ea"/>
              </a:rPr>
              <a:t>弹性力做功</a:t>
            </a:r>
            <a:endParaRPr lang="en-US" altLang="zh-CN" sz="2400" b="1" dirty="0" smtClean="0">
              <a:latin typeface="+mn-ea"/>
            </a:endParaRPr>
          </a:p>
          <a:p>
            <a:pPr marL="0" indent="0" algn="just">
              <a:lnSpc>
                <a:spcPct val="150000"/>
              </a:lnSpc>
              <a:buNone/>
            </a:pPr>
            <a:endParaRPr lang="zh-CN" altLang="en-US" sz="2400" b="1" dirty="0">
              <a:latin typeface="+mn-ea"/>
            </a:endParaRPr>
          </a:p>
        </p:txBody>
      </p:sp>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a:p>
        </p:txBody>
      </p:sp>
      <p:pic>
        <p:nvPicPr>
          <p:cNvPr id="6" name="图片 5"/>
          <p:cNvPicPr>
            <a:picLocks noChangeAspect="1"/>
          </p:cNvPicPr>
          <p:nvPr/>
        </p:nvPicPr>
        <p:blipFill>
          <a:blip r:embed="rId1"/>
          <a:stretch>
            <a:fillRect/>
          </a:stretch>
        </p:blipFill>
        <p:spPr>
          <a:xfrm>
            <a:off x="4187087" y="773664"/>
            <a:ext cx="3506130" cy="1448184"/>
          </a:xfrm>
          <a:prstGeom prst="rect">
            <a:avLst/>
          </a:prstGeom>
        </p:spPr>
      </p:pic>
      <p:sp>
        <p:nvSpPr>
          <p:cNvPr id="7" name="文本框 6"/>
          <p:cNvSpPr txBox="1"/>
          <p:nvPr/>
        </p:nvSpPr>
        <p:spPr>
          <a:xfrm>
            <a:off x="753337" y="5711191"/>
            <a:ext cx="2736304" cy="461665"/>
          </a:xfrm>
          <a:prstGeom prst="rect">
            <a:avLst/>
          </a:prstGeom>
          <a:noFill/>
        </p:spPr>
        <p:txBody>
          <a:bodyPr wrap="square" rtlCol="0">
            <a:spAutoFit/>
          </a:bodyPr>
          <a:lstStyle/>
          <a:p>
            <a:r>
              <a:rPr lang="zh-CN" altLang="en-US" sz="2400" b="1" dirty="0" smtClean="0">
                <a:latin typeface="+mn-ea"/>
                <a:ea typeface="+mn-ea"/>
              </a:rPr>
              <a:t>弹性力也是保守力。</a:t>
            </a:r>
            <a:endParaRPr lang="zh-CN" altLang="en-US" sz="2400" b="1" dirty="0">
              <a:latin typeface="+mn-ea"/>
              <a:ea typeface="+mn-ea"/>
            </a:endParaRPr>
          </a:p>
        </p:txBody>
      </p:sp>
      <p:pic>
        <p:nvPicPr>
          <p:cNvPr id="2" name="图片 1"/>
          <p:cNvPicPr>
            <a:picLocks noChangeAspect="1"/>
          </p:cNvPicPr>
          <p:nvPr/>
        </p:nvPicPr>
        <p:blipFill>
          <a:blip r:embed="rId2"/>
          <a:stretch>
            <a:fillRect/>
          </a:stretch>
        </p:blipFill>
        <p:spPr>
          <a:xfrm>
            <a:off x="4355976" y="2350055"/>
            <a:ext cx="3168352" cy="2285504"/>
          </a:xfrm>
          <a:prstGeom prst="rect">
            <a:avLst/>
          </a:prstGeom>
        </p:spPr>
      </p:pic>
      <p:pic>
        <p:nvPicPr>
          <p:cNvPr id="9" name="图片 8"/>
          <p:cNvPicPr>
            <a:picLocks noChangeAspect="1"/>
          </p:cNvPicPr>
          <p:nvPr/>
        </p:nvPicPr>
        <p:blipFill>
          <a:blip r:embed="rId3"/>
          <a:stretch>
            <a:fillRect/>
          </a:stretch>
        </p:blipFill>
        <p:spPr>
          <a:xfrm>
            <a:off x="761220" y="1410738"/>
            <a:ext cx="1890665" cy="689318"/>
          </a:xfrm>
          <a:prstGeom prst="rect">
            <a:avLst/>
          </a:prstGeom>
        </p:spPr>
      </p:pic>
      <p:pic>
        <p:nvPicPr>
          <p:cNvPr id="10" name="图片 9"/>
          <p:cNvPicPr>
            <a:picLocks noChangeAspect="1"/>
          </p:cNvPicPr>
          <p:nvPr/>
        </p:nvPicPr>
        <p:blipFill>
          <a:blip r:embed="rId4"/>
          <a:stretch>
            <a:fillRect/>
          </a:stretch>
        </p:blipFill>
        <p:spPr>
          <a:xfrm>
            <a:off x="777294" y="2070504"/>
            <a:ext cx="2163998" cy="828597"/>
          </a:xfrm>
          <a:prstGeom prst="rect">
            <a:avLst/>
          </a:prstGeom>
        </p:spPr>
      </p:pic>
      <p:pic>
        <p:nvPicPr>
          <p:cNvPr id="11" name="图片 10"/>
          <p:cNvPicPr>
            <a:picLocks noChangeAspect="1"/>
          </p:cNvPicPr>
          <p:nvPr/>
        </p:nvPicPr>
        <p:blipFill>
          <a:blip r:embed="rId5"/>
          <a:stretch>
            <a:fillRect/>
          </a:stretch>
        </p:blipFill>
        <p:spPr>
          <a:xfrm>
            <a:off x="1233714" y="2840738"/>
            <a:ext cx="1953840" cy="877533"/>
          </a:xfrm>
          <a:prstGeom prst="rect">
            <a:avLst/>
          </a:prstGeom>
        </p:spPr>
      </p:pic>
      <p:pic>
        <p:nvPicPr>
          <p:cNvPr id="12" name="图片 11"/>
          <p:cNvPicPr>
            <a:picLocks noChangeAspect="1"/>
          </p:cNvPicPr>
          <p:nvPr/>
        </p:nvPicPr>
        <p:blipFill>
          <a:blip r:embed="rId6"/>
          <a:stretch>
            <a:fillRect/>
          </a:stretch>
        </p:blipFill>
        <p:spPr>
          <a:xfrm>
            <a:off x="1233714" y="3675335"/>
            <a:ext cx="2456891" cy="996538"/>
          </a:xfrm>
          <a:prstGeom prst="rect">
            <a:avLst/>
          </a:prstGeom>
        </p:spPr>
      </p:pic>
      <p:pic>
        <p:nvPicPr>
          <p:cNvPr id="13" name="图片 12"/>
          <p:cNvPicPr>
            <a:picLocks noChangeAspect="1"/>
          </p:cNvPicPr>
          <p:nvPr/>
        </p:nvPicPr>
        <p:blipFill>
          <a:blip r:embed="rId7"/>
          <a:stretch>
            <a:fillRect/>
          </a:stretch>
        </p:blipFill>
        <p:spPr>
          <a:xfrm>
            <a:off x="753337" y="4826375"/>
            <a:ext cx="3195818" cy="705428"/>
          </a:xfrm>
          <a:prstGeom prst="rect">
            <a:avLst/>
          </a:prstGeom>
        </p:spPr>
      </p:pic>
      <p:sp>
        <p:nvSpPr>
          <p:cNvPr id="5" name="文本框 4"/>
          <p:cNvSpPr txBox="1"/>
          <p:nvPr/>
        </p:nvSpPr>
        <p:spPr bwMode="auto">
          <a:xfrm>
            <a:off x="3347864" y="5864595"/>
            <a:ext cx="5431593" cy="5264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66"/>
                </a:solidFill>
                <a:miter lim="800000"/>
                <a:headEnd/>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rtlCol="0">
            <a:spAutoFit/>
          </a:bodyPr>
          <a:lstStyle/>
          <a:p>
            <a:pPr algn="l">
              <a:lnSpc>
                <a:spcPct val="125000"/>
              </a:lnSpc>
            </a:pPr>
            <a:r>
              <a:rPr lang="zh-CN" altLang="en-US" sz="2400" dirty="0" smtClean="0">
                <a:solidFill>
                  <a:srgbClr val="0000CC"/>
                </a:solidFill>
                <a:latin typeface="华文新魏" panose="02010800040101010101" pitchFamily="2" charset="-122"/>
                <a:ea typeface="华文新魏" panose="02010800040101010101" pitchFamily="2" charset="-122"/>
              </a:rPr>
              <a:t>注意</a:t>
            </a:r>
            <a:r>
              <a:rPr lang="en-US" altLang="zh-CN" sz="2400" i="1" dirty="0" smtClean="0">
                <a:solidFill>
                  <a:srgbClr val="0000CC"/>
                </a:solidFill>
                <a:latin typeface="Times New Roman" panose="02020603050405020304" pitchFamily="18" charset="0"/>
                <a:ea typeface="华文新魏" panose="02010800040101010101" pitchFamily="2" charset="-122"/>
                <a:cs typeface="Times New Roman" panose="02020603050405020304" pitchFamily="18" charset="0"/>
              </a:rPr>
              <a:t>x</a:t>
            </a:r>
            <a:r>
              <a:rPr lang="zh-CN" altLang="en-US" sz="2400" dirty="0" smtClean="0">
                <a:solidFill>
                  <a:srgbClr val="0000CC"/>
                </a:solidFill>
                <a:latin typeface="华文新魏" panose="02010800040101010101" pitchFamily="2" charset="-122"/>
                <a:ea typeface="华文新魏" panose="02010800040101010101" pitchFamily="2" charset="-122"/>
              </a:rPr>
              <a:t>是相对自然伸展时被拉伸的长度</a:t>
            </a:r>
            <a:r>
              <a:rPr lang="en-US" altLang="zh-CN" sz="2400" dirty="0" smtClean="0">
                <a:solidFill>
                  <a:srgbClr val="0000CC"/>
                </a:solidFill>
                <a:latin typeface="华文新魏" panose="02010800040101010101" pitchFamily="2" charset="-122"/>
                <a:ea typeface="华文新魏" panose="02010800040101010101" pitchFamily="2" charset="-122"/>
              </a:rPr>
              <a:t>! </a:t>
            </a:r>
            <a:endParaRPr lang="zh-CN" altLang="en-US" sz="2400" dirty="0">
              <a:solidFill>
                <a:srgbClr val="0000CC"/>
              </a:solidFill>
              <a:latin typeface="华文新魏" panose="02010800040101010101" pitchFamily="2" charset="-122"/>
              <a:ea typeface="华文新魏" panose="02010800040101010101" pitchFamily="2" charset="-122"/>
            </a:endParaRPr>
          </a:p>
        </p:txBody>
      </p:sp>
      <p:pic>
        <p:nvPicPr>
          <p:cNvPr id="14" name="图片 13"/>
          <p:cNvPicPr>
            <a:picLocks noChangeAspect="1"/>
          </p:cNvPicPr>
          <p:nvPr/>
        </p:nvPicPr>
        <p:blipFill>
          <a:blip r:embed="rId8"/>
          <a:stretch>
            <a:fillRect/>
          </a:stretch>
        </p:blipFill>
        <p:spPr>
          <a:xfrm>
            <a:off x="4650212" y="4797152"/>
            <a:ext cx="2730100" cy="104964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500" fill="hold"/>
                                        <p:tgtEl>
                                          <p:spTgt spid="5"/>
                                        </p:tgtEl>
                                        <p:attrNameLst>
                                          <p:attrName>ppt_x</p:attrName>
                                        </p:attrNameLst>
                                      </p:cBhvr>
                                      <p:tavLst>
                                        <p:tav tm="0">
                                          <p:val>
                                            <p:strVal val="#ppt_x"/>
                                          </p:val>
                                        </p:tav>
                                        <p:tav tm="100000">
                                          <p:val>
                                            <p:strVal val="#ppt_x"/>
                                          </p:val>
                                        </p:tav>
                                      </p:tavLst>
                                    </p:anim>
                                    <p:anim calcmode="lin" valueType="num">
                                      <p:cBhvr additive="base">
                                        <p:cTn id="4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980728"/>
            <a:ext cx="7886700" cy="5196235"/>
          </a:xfrm>
        </p:spPr>
        <p:txBody>
          <a:bodyPr/>
          <a:lstStyle/>
          <a:p>
            <a:pPr marL="0" indent="0" algn="just">
              <a:lnSpc>
                <a:spcPct val="150000"/>
              </a:lnSpc>
              <a:buNone/>
            </a:pPr>
            <a:r>
              <a:rPr lang="en-US" altLang="zh-CN" sz="2400" b="1" dirty="0" smtClean="0">
                <a:latin typeface="+mn-ea"/>
              </a:rPr>
              <a:t>(4)</a:t>
            </a:r>
            <a:r>
              <a:rPr lang="zh-CN" altLang="en-US" sz="2400" b="1" dirty="0" smtClean="0"/>
              <a:t>摩擦力做功</a:t>
            </a:r>
            <a:endParaRPr lang="en-US" altLang="zh-CN" sz="2400" b="1" dirty="0" smtClean="0"/>
          </a:p>
          <a:p>
            <a:pPr marL="0" indent="0">
              <a:buNone/>
            </a:pPr>
            <a:endParaRPr lang="zh-CN" altLang="en-US" dirty="0"/>
          </a:p>
        </p:txBody>
      </p:sp>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a:p>
        </p:txBody>
      </p:sp>
      <p:sp>
        <p:nvSpPr>
          <p:cNvPr id="7" name="任意多边形 6"/>
          <p:cNvSpPr/>
          <p:nvPr/>
        </p:nvSpPr>
        <p:spPr>
          <a:xfrm>
            <a:off x="4989531" y="1518660"/>
            <a:ext cx="2936838" cy="1982348"/>
          </a:xfrm>
          <a:custGeom>
            <a:avLst/>
            <a:gdLst>
              <a:gd name="connsiteX0" fmla="*/ 0 w 2936838"/>
              <a:gd name="connsiteY0" fmla="*/ 218094 h 1982348"/>
              <a:gd name="connsiteX1" fmla="*/ 892885 w 2936838"/>
              <a:gd name="connsiteY1" fmla="*/ 2941 h 1982348"/>
              <a:gd name="connsiteX2" fmla="*/ 1871831 w 2936838"/>
              <a:gd name="connsiteY2" fmla="*/ 357943 h 1982348"/>
              <a:gd name="connsiteX3" fmla="*/ 2753958 w 2936838"/>
              <a:gd name="connsiteY3" fmla="*/ 1154009 h 1982348"/>
              <a:gd name="connsiteX4" fmla="*/ 2936838 w 2936838"/>
              <a:gd name="connsiteY4" fmla="*/ 1982348 h 1982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38" h="1982348">
                <a:moveTo>
                  <a:pt x="0" y="218094"/>
                </a:moveTo>
                <a:cubicBezTo>
                  <a:pt x="290456" y="98863"/>
                  <a:pt x="580913" y="-20367"/>
                  <a:pt x="892885" y="2941"/>
                </a:cubicBezTo>
                <a:cubicBezTo>
                  <a:pt x="1204857" y="26249"/>
                  <a:pt x="1561652" y="166098"/>
                  <a:pt x="1871831" y="357943"/>
                </a:cubicBezTo>
                <a:cubicBezTo>
                  <a:pt x="2182010" y="549788"/>
                  <a:pt x="2576457" y="883275"/>
                  <a:pt x="2753958" y="1154009"/>
                </a:cubicBezTo>
                <a:cubicBezTo>
                  <a:pt x="2931459" y="1424743"/>
                  <a:pt x="2934148" y="1703545"/>
                  <a:pt x="2936838" y="1982348"/>
                </a:cubicBezTo>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a:stCxn id="7" idx="0"/>
          </p:cNvCxnSpPr>
          <p:nvPr/>
        </p:nvCxnSpPr>
        <p:spPr>
          <a:xfrm>
            <a:off x="4989531" y="1736754"/>
            <a:ext cx="2936838" cy="1764254"/>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4788024" y="1484784"/>
            <a:ext cx="432048" cy="4320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1" name="矩形 10"/>
          <p:cNvSpPr/>
          <p:nvPr/>
        </p:nvSpPr>
        <p:spPr>
          <a:xfrm>
            <a:off x="6474616" y="1556792"/>
            <a:ext cx="432048" cy="4320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2" name="矩形 11"/>
          <p:cNvSpPr/>
          <p:nvPr/>
        </p:nvSpPr>
        <p:spPr>
          <a:xfrm>
            <a:off x="7695828" y="3284984"/>
            <a:ext cx="432048" cy="4320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3" name="矩形 12"/>
              <p:cNvSpPr/>
              <p:nvPr/>
            </p:nvSpPr>
            <p:spPr>
              <a:xfrm>
                <a:off x="7669268" y="2140212"/>
                <a:ext cx="7157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800" i="1">
                              <a:latin typeface="Cambria Math" panose="02040503050406030204" pitchFamily="18" charset="0"/>
                              <a:ea typeface="+mn-ea"/>
                            </a:rPr>
                          </m:ctrlPr>
                        </m:sSubPr>
                        <m:e>
                          <m:r>
                            <a:rPr lang="zh-CN" altLang="en-US" sz="2800" i="1">
                              <a:latin typeface="Cambria Math" panose="02040503050406030204" pitchFamily="18" charset="0"/>
                              <a:ea typeface="+mn-ea"/>
                            </a:rPr>
                            <m:t>𝐿</m:t>
                          </m:r>
                        </m:e>
                        <m:sub>
                          <m:r>
                            <a:rPr lang="zh-CN" altLang="en-US" sz="2800" i="0">
                              <a:latin typeface="Cambria Math" panose="02040503050406030204" pitchFamily="18" charset="0"/>
                              <a:ea typeface="+mn-ea"/>
                            </a:rPr>
                            <m:t>1</m:t>
                          </m:r>
                        </m:sub>
                      </m:sSub>
                    </m:oMath>
                  </m:oMathPara>
                </a14:m>
                <a:endParaRPr lang="zh-CN" altLang="en-US" sz="2800" dirty="0">
                  <a:latin typeface="+mn-ea"/>
                  <a:ea typeface="+mn-ea"/>
                </a:endParaRPr>
              </a:p>
            </p:txBody>
          </p:sp>
        </mc:Choice>
        <mc:Fallback>
          <p:sp>
            <p:nvSpPr>
              <p:cNvPr id="13" name="矩形 12"/>
              <p:cNvSpPr>
                <a:spLocks noRot="1" noChangeAspect="1" noMove="1" noResize="1" noEditPoints="1" noAdjustHandles="1" noChangeArrowheads="1" noChangeShapeType="1" noTextEdit="1"/>
              </p:cNvSpPr>
              <p:nvPr/>
            </p:nvSpPr>
            <p:spPr>
              <a:xfrm>
                <a:off x="7669268" y="2140212"/>
                <a:ext cx="715709" cy="523220"/>
              </a:xfrm>
              <a:prstGeom prst="rect">
                <a:avLst/>
              </a:prstGeom>
              <a:blipFill rotWithShape="0">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4" name="矩形 13"/>
              <p:cNvSpPr/>
              <p:nvPr/>
            </p:nvSpPr>
            <p:spPr>
              <a:xfrm>
                <a:off x="5769143" y="2401822"/>
                <a:ext cx="7157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800" i="1">
                              <a:latin typeface="Cambria Math" panose="02040503050406030204" pitchFamily="18" charset="0"/>
                              <a:ea typeface="+mn-ea"/>
                            </a:rPr>
                          </m:ctrlPr>
                        </m:sSubPr>
                        <m:e>
                          <m:r>
                            <a:rPr lang="zh-CN" altLang="en-US" sz="2800" i="1">
                              <a:latin typeface="Cambria Math" panose="02040503050406030204" pitchFamily="18" charset="0"/>
                              <a:ea typeface="+mn-ea"/>
                            </a:rPr>
                            <m:t>𝐿</m:t>
                          </m:r>
                        </m:e>
                        <m:sub>
                          <m:r>
                            <a:rPr lang="zh-CN" altLang="en-US" sz="2800" i="0">
                              <a:latin typeface="Cambria Math" panose="02040503050406030204" pitchFamily="18" charset="0"/>
                              <a:ea typeface="+mn-ea"/>
                            </a:rPr>
                            <m:t>2</m:t>
                          </m:r>
                        </m:sub>
                      </m:sSub>
                    </m:oMath>
                  </m:oMathPara>
                </a14:m>
                <a:endParaRPr lang="zh-CN" altLang="en-US" sz="2800" dirty="0">
                  <a:latin typeface="+mn-ea"/>
                  <a:ea typeface="+mn-ea"/>
                </a:endParaRPr>
              </a:p>
            </p:txBody>
          </p:sp>
        </mc:Choice>
        <mc:Fallback>
          <p:sp>
            <p:nvSpPr>
              <p:cNvPr id="14" name="矩形 13"/>
              <p:cNvSpPr>
                <a:spLocks noRot="1" noChangeAspect="1" noMove="1" noResize="1" noEditPoints="1" noAdjustHandles="1" noChangeArrowheads="1" noChangeShapeType="1" noTextEdit="1"/>
              </p:cNvSpPr>
              <p:nvPr/>
            </p:nvSpPr>
            <p:spPr>
              <a:xfrm>
                <a:off x="5769143" y="2401822"/>
                <a:ext cx="715709" cy="523220"/>
              </a:xfrm>
              <a:prstGeom prst="rect">
                <a:avLst/>
              </a:prstGeom>
              <a:blipFill rotWithShape="0">
                <a:blip r:embed="rId2"/>
                <a:stretch>
                  <a:fillRect/>
                </a:stretch>
              </a:blipFill>
            </p:spPr>
            <p:txBody>
              <a:bodyPr/>
              <a:lstStyle/>
              <a:p>
                <a:r>
                  <a:rPr lang="zh-CN" altLang="en-US">
                    <a:noFill/>
                  </a:rPr>
                  <a:t> </a:t>
                </a:r>
                <a:endParaRPr lang="zh-CN" altLang="en-US">
                  <a:noFill/>
                </a:endParaRPr>
              </a:p>
            </p:txBody>
          </p:sp>
        </mc:Fallback>
      </mc:AlternateContent>
      <p:cxnSp>
        <p:nvCxnSpPr>
          <p:cNvPr id="16" name="直接箭头连接符 15"/>
          <p:cNvCxnSpPr/>
          <p:nvPr/>
        </p:nvCxnSpPr>
        <p:spPr>
          <a:xfrm>
            <a:off x="6690640" y="1736754"/>
            <a:ext cx="796010" cy="40345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H="1" flipV="1">
            <a:off x="5769143" y="1340768"/>
            <a:ext cx="921497" cy="39598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矩形 18"/>
              <p:cNvSpPr/>
              <p:nvPr/>
            </p:nvSpPr>
            <p:spPr>
              <a:xfrm>
                <a:off x="5364088" y="908735"/>
                <a:ext cx="561372" cy="5879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800" i="1">
                              <a:latin typeface="Cambria Math" panose="02040503050406030204" pitchFamily="18" charset="0"/>
                              <a:ea typeface="+mn-ea"/>
                            </a:rPr>
                          </m:ctrlPr>
                        </m:accPr>
                        <m:e>
                          <m:r>
                            <a:rPr lang="zh-CN" altLang="en-US" sz="2800" i="1">
                              <a:latin typeface="Cambria Math" panose="02040503050406030204" pitchFamily="18" charset="0"/>
                              <a:ea typeface="+mn-ea"/>
                            </a:rPr>
                            <m:t>𝑓</m:t>
                          </m:r>
                        </m:e>
                      </m:acc>
                    </m:oMath>
                  </m:oMathPara>
                </a14:m>
                <a:endParaRPr lang="zh-CN" altLang="en-US" sz="2800" dirty="0">
                  <a:latin typeface="+mn-ea"/>
                  <a:ea typeface="+mn-ea"/>
                </a:endParaRPr>
              </a:p>
            </p:txBody>
          </p:sp>
        </mc:Choice>
        <mc:Fallback>
          <p:sp>
            <p:nvSpPr>
              <p:cNvPr id="19" name="矩形 18"/>
              <p:cNvSpPr>
                <a:spLocks noRot="1" noChangeAspect="1" noMove="1" noResize="1" noEditPoints="1" noAdjustHandles="1" noChangeArrowheads="1" noChangeShapeType="1" noTextEdit="1"/>
              </p:cNvSpPr>
              <p:nvPr/>
            </p:nvSpPr>
            <p:spPr>
              <a:xfrm>
                <a:off x="5364088" y="908735"/>
                <a:ext cx="561372" cy="587981"/>
              </a:xfrm>
              <a:prstGeom prst="rect">
                <a:avLst/>
              </a:prstGeom>
              <a:blipFill rotWithShape="0">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0" name="矩形 19"/>
              <p:cNvSpPr/>
              <p:nvPr/>
            </p:nvSpPr>
            <p:spPr>
              <a:xfrm>
                <a:off x="7169776" y="1587108"/>
                <a:ext cx="55976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800" i="1">
                              <a:latin typeface="Cambria Math" panose="02040503050406030204" pitchFamily="18" charset="0"/>
                              <a:ea typeface="+mn-ea"/>
                            </a:rPr>
                          </m:ctrlPr>
                        </m:accPr>
                        <m:e>
                          <m:r>
                            <a:rPr lang="zh-CN" altLang="en-US" sz="2800" i="1">
                              <a:latin typeface="Cambria Math" panose="02040503050406030204" pitchFamily="18" charset="0"/>
                              <a:ea typeface="+mn-ea"/>
                            </a:rPr>
                            <m:t>𝑣</m:t>
                          </m:r>
                        </m:e>
                      </m:acc>
                    </m:oMath>
                  </m:oMathPara>
                </a14:m>
                <a:endParaRPr lang="zh-CN" altLang="en-US" sz="2800" dirty="0">
                  <a:latin typeface="+mn-ea"/>
                  <a:ea typeface="+mn-ea"/>
                </a:endParaRPr>
              </a:p>
            </p:txBody>
          </p:sp>
        </mc:Choice>
        <mc:Fallback>
          <p:sp>
            <p:nvSpPr>
              <p:cNvPr id="20" name="矩形 19"/>
              <p:cNvSpPr>
                <a:spLocks noRot="1" noChangeAspect="1" noMove="1" noResize="1" noEditPoints="1" noAdjustHandles="1" noChangeArrowheads="1" noChangeShapeType="1" noTextEdit="1"/>
              </p:cNvSpPr>
              <p:nvPr/>
            </p:nvSpPr>
            <p:spPr>
              <a:xfrm>
                <a:off x="7169776" y="1587108"/>
                <a:ext cx="559769" cy="523220"/>
              </a:xfrm>
              <a:prstGeom prst="rect">
                <a:avLst/>
              </a:prstGeom>
              <a:blipFill rotWithShape="0">
                <a:blip r:embed="rId4"/>
                <a:stretch>
                  <a:fillRect/>
                </a:stretch>
              </a:blipFill>
            </p:spPr>
            <p:txBody>
              <a:bodyPr/>
              <a:lstStyle/>
              <a:p>
                <a:r>
                  <a:rPr lang="zh-CN" altLang="en-US">
                    <a:noFill/>
                  </a:rPr>
                  <a:t> </a:t>
                </a:r>
                <a:endParaRPr lang="zh-CN" altLang="en-US">
                  <a:noFill/>
                </a:endParaRPr>
              </a:p>
            </p:txBody>
          </p:sp>
        </mc:Fallback>
      </mc:AlternateContent>
      <p:sp>
        <p:nvSpPr>
          <p:cNvPr id="22" name="文本框 21"/>
          <p:cNvSpPr txBox="1"/>
          <p:nvPr/>
        </p:nvSpPr>
        <p:spPr>
          <a:xfrm>
            <a:off x="4521604" y="4167311"/>
            <a:ext cx="3115120" cy="1147558"/>
          </a:xfrm>
          <a:prstGeom prst="rect">
            <a:avLst/>
          </a:prstGeom>
          <a:noFill/>
        </p:spPr>
        <p:txBody>
          <a:bodyPr wrap="square" rtlCol="0">
            <a:spAutoFit/>
          </a:bodyPr>
          <a:lstStyle/>
          <a:p>
            <a:pPr>
              <a:lnSpc>
                <a:spcPct val="150000"/>
              </a:lnSpc>
            </a:pPr>
            <a:r>
              <a:rPr lang="zh-CN" altLang="en-US" sz="2400" dirty="0" smtClean="0">
                <a:solidFill>
                  <a:srgbClr val="0000CC"/>
                </a:solidFill>
                <a:latin typeface="华文新魏" panose="02010800040101010101" pitchFamily="2" charset="-122"/>
                <a:ea typeface="华文新魏" panose="02010800040101010101" pitchFamily="2" charset="-122"/>
              </a:rPr>
              <a:t>摩擦力的功与路径有关。不是保守力！</a:t>
            </a:r>
            <a:endParaRPr lang="zh-CN" altLang="en-US" sz="2400" dirty="0">
              <a:solidFill>
                <a:srgbClr val="0000CC"/>
              </a:solidFill>
              <a:latin typeface="华文新魏" panose="02010800040101010101" pitchFamily="2" charset="-122"/>
              <a:ea typeface="华文新魏" panose="02010800040101010101" pitchFamily="2" charset="-122"/>
            </a:endParaRPr>
          </a:p>
        </p:txBody>
      </p:sp>
      <p:pic>
        <p:nvPicPr>
          <p:cNvPr id="2" name="图片 1"/>
          <p:cNvPicPr>
            <a:picLocks noChangeAspect="1"/>
          </p:cNvPicPr>
          <p:nvPr/>
        </p:nvPicPr>
        <p:blipFill>
          <a:blip r:embed="rId5"/>
          <a:stretch>
            <a:fillRect/>
          </a:stretch>
        </p:blipFill>
        <p:spPr>
          <a:xfrm>
            <a:off x="803163" y="1791745"/>
            <a:ext cx="2295884" cy="815547"/>
          </a:xfrm>
          <a:prstGeom prst="rect">
            <a:avLst/>
          </a:prstGeom>
        </p:spPr>
      </p:pic>
      <p:pic>
        <p:nvPicPr>
          <p:cNvPr id="5" name="图片 4"/>
          <p:cNvPicPr>
            <a:picLocks noChangeAspect="1"/>
          </p:cNvPicPr>
          <p:nvPr/>
        </p:nvPicPr>
        <p:blipFill>
          <a:blip r:embed="rId6"/>
          <a:stretch>
            <a:fillRect/>
          </a:stretch>
        </p:blipFill>
        <p:spPr>
          <a:xfrm>
            <a:off x="1472972" y="2663432"/>
            <a:ext cx="2277204" cy="942552"/>
          </a:xfrm>
          <a:prstGeom prst="rect">
            <a:avLst/>
          </a:prstGeom>
        </p:spPr>
      </p:pic>
      <p:pic>
        <p:nvPicPr>
          <p:cNvPr id="6" name="图片 5"/>
          <p:cNvPicPr>
            <a:picLocks noChangeAspect="1"/>
          </p:cNvPicPr>
          <p:nvPr/>
        </p:nvPicPr>
        <p:blipFill>
          <a:blip r:embed="rId7"/>
          <a:stretch>
            <a:fillRect/>
          </a:stretch>
        </p:blipFill>
        <p:spPr>
          <a:xfrm>
            <a:off x="3693809" y="2814793"/>
            <a:ext cx="1352089" cy="529649"/>
          </a:xfrm>
          <a:prstGeom prst="rect">
            <a:avLst/>
          </a:prstGeom>
        </p:spPr>
      </p:pic>
      <p:pic>
        <p:nvPicPr>
          <p:cNvPr id="8" name="图片 7"/>
          <p:cNvPicPr>
            <a:picLocks noChangeAspect="1"/>
          </p:cNvPicPr>
          <p:nvPr/>
        </p:nvPicPr>
        <p:blipFill>
          <a:blip r:embed="rId8"/>
          <a:stretch>
            <a:fillRect/>
          </a:stretch>
        </p:blipFill>
        <p:spPr>
          <a:xfrm>
            <a:off x="971600" y="3732020"/>
            <a:ext cx="2934317" cy="925361"/>
          </a:xfrm>
          <a:prstGeom prst="rect">
            <a:avLst/>
          </a:prstGeom>
        </p:spPr>
      </p:pic>
      <p:pic>
        <p:nvPicPr>
          <p:cNvPr id="15" name="图片 14"/>
          <p:cNvPicPr>
            <a:picLocks noChangeAspect="1"/>
          </p:cNvPicPr>
          <p:nvPr/>
        </p:nvPicPr>
        <p:blipFill>
          <a:blip r:embed="rId9"/>
          <a:stretch>
            <a:fillRect/>
          </a:stretch>
        </p:blipFill>
        <p:spPr>
          <a:xfrm>
            <a:off x="1704213" y="4730712"/>
            <a:ext cx="1673032" cy="65537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692696"/>
            <a:ext cx="7886700" cy="5544616"/>
          </a:xfrm>
        </p:spPr>
        <p:txBody>
          <a:bodyPr>
            <a:normAutofit/>
          </a:bodyPr>
          <a:lstStyle/>
          <a:p>
            <a:pPr marL="0" indent="0" algn="just">
              <a:lnSpc>
                <a:spcPct val="150000"/>
              </a:lnSpc>
              <a:buNone/>
            </a:pPr>
            <a:r>
              <a:rPr lang="zh-CN" altLang="en-US" sz="2400" b="1" dirty="0" smtClean="0">
                <a:solidFill>
                  <a:srgbClr val="0000CC"/>
                </a:solidFill>
                <a:latin typeface="黑体" panose="02010609060101010101" pitchFamily="49" charset="-122"/>
                <a:ea typeface="黑体" panose="02010609060101010101" pitchFamily="49" charset="-122"/>
              </a:rPr>
              <a:t>再谈保守力与非保守力。</a:t>
            </a:r>
            <a:endParaRPr lang="en-US" altLang="zh-CN" sz="2400" b="1" dirty="0" smtClean="0">
              <a:solidFill>
                <a:srgbClr val="0000CC"/>
              </a:solidFill>
              <a:latin typeface="黑体" panose="02010609060101010101" pitchFamily="49" charset="-122"/>
              <a:ea typeface="黑体" panose="02010609060101010101" pitchFamily="49" charset="-122"/>
            </a:endParaRPr>
          </a:p>
          <a:p>
            <a:pPr marL="0" indent="0" algn="just">
              <a:lnSpc>
                <a:spcPct val="150000"/>
              </a:lnSpc>
              <a:buNone/>
            </a:pPr>
            <a:r>
              <a:rPr lang="en-US" altLang="zh-CN" sz="2400" b="1" dirty="0" smtClean="0">
                <a:latin typeface="楷体" panose="02010609060101010101" pitchFamily="49" charset="-122"/>
                <a:ea typeface="楷体" panose="02010609060101010101" pitchFamily="49" charset="-122"/>
              </a:rPr>
              <a:t>(1)</a:t>
            </a:r>
            <a:r>
              <a:rPr lang="zh-CN" altLang="en-US" sz="2400" b="1" dirty="0" smtClean="0">
                <a:latin typeface="楷体" panose="02010609060101010101" pitchFamily="49" charset="-122"/>
                <a:ea typeface="楷体" panose="02010609060101010101" pitchFamily="49" charset="-122"/>
              </a:rPr>
              <a:t>有心力</a:t>
            </a:r>
            <a:r>
              <a:rPr lang="en-US" altLang="zh-CN" sz="2400" b="1" dirty="0" smtClean="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向一确定的固定点或动点吸引的力，或从一确定的固定点或动点排斥开的</a:t>
            </a:r>
            <a:r>
              <a:rPr lang="zh-CN" altLang="en-US" sz="2400" b="1" dirty="0" smtClean="0">
                <a:latin typeface="楷体" panose="02010609060101010101" pitchFamily="49" charset="-122"/>
                <a:ea typeface="楷体" panose="02010609060101010101" pitchFamily="49" charset="-122"/>
              </a:rPr>
              <a:t>力</a:t>
            </a:r>
            <a:r>
              <a:rPr lang="en-US" altLang="zh-CN" sz="2400" b="1" dirty="0" smtClean="0">
                <a:latin typeface="楷体" panose="02010609060101010101" pitchFamily="49" charset="-122"/>
                <a:ea typeface="楷体" panose="02010609060101010101" pitchFamily="49" charset="-122"/>
              </a:rPr>
              <a:t>)</a:t>
            </a:r>
            <a:r>
              <a:rPr lang="zh-CN" altLang="en-US" sz="2400" b="1" dirty="0" smtClean="0">
                <a:latin typeface="楷体" panose="02010609060101010101" pitchFamily="49" charset="-122"/>
                <a:ea typeface="楷体" panose="02010609060101010101" pitchFamily="49" charset="-122"/>
              </a:rPr>
              <a:t>是保守力。如万有引力、静电力、弹性力等。</a:t>
            </a:r>
            <a:endParaRPr lang="en-US" altLang="zh-CN" sz="2400" b="1" dirty="0" smtClean="0">
              <a:latin typeface="楷体" panose="02010609060101010101" pitchFamily="49" charset="-122"/>
              <a:ea typeface="楷体" panose="02010609060101010101" pitchFamily="49" charset="-122"/>
            </a:endParaRPr>
          </a:p>
          <a:p>
            <a:pPr marL="0" indent="0" algn="just">
              <a:lnSpc>
                <a:spcPct val="150000"/>
              </a:lnSpc>
              <a:buNone/>
            </a:pPr>
            <a:r>
              <a:rPr lang="en-US" altLang="zh-CN" sz="2400" b="1" dirty="0" smtClean="0">
                <a:latin typeface="楷体" panose="02010609060101010101" pitchFamily="49" charset="-122"/>
                <a:ea typeface="楷体" panose="02010609060101010101" pitchFamily="49" charset="-122"/>
              </a:rPr>
              <a:t>(2)</a:t>
            </a:r>
            <a:r>
              <a:rPr lang="zh-CN" altLang="en-US" sz="2400" b="1" dirty="0" smtClean="0">
                <a:latin typeface="楷体" panose="02010609060101010101" pitchFamily="49" charset="-122"/>
                <a:ea typeface="楷体" panose="02010609060101010101" pitchFamily="49" charset="-122"/>
              </a:rPr>
              <a:t>非保守力，如洛伦兹力的磁力部分，滑动摩擦力，碰撞中引起永久形变的冲力以及爆炸力等。</a:t>
            </a:r>
            <a:endParaRPr lang="en-US" altLang="zh-CN" sz="2400" b="1" dirty="0" smtClean="0">
              <a:latin typeface="楷体" panose="02010609060101010101" pitchFamily="49" charset="-122"/>
              <a:ea typeface="楷体" panose="02010609060101010101" pitchFamily="49" charset="-122"/>
            </a:endParaRPr>
          </a:p>
          <a:p>
            <a:pPr marL="0" indent="0" algn="just">
              <a:lnSpc>
                <a:spcPct val="150000"/>
              </a:lnSpc>
              <a:buNone/>
            </a:pPr>
            <a:r>
              <a:rPr lang="en-US" altLang="zh-CN" sz="2400" b="1" dirty="0" smtClean="0">
                <a:latin typeface="楷体" panose="02010609060101010101" pitchFamily="49" charset="-122"/>
                <a:ea typeface="楷体" panose="02010609060101010101" pitchFamily="49" charset="-122"/>
              </a:rPr>
              <a:t>(3)</a:t>
            </a:r>
            <a:r>
              <a:rPr lang="zh-CN" altLang="en-US" sz="2400" b="1" dirty="0" smtClean="0">
                <a:latin typeface="楷体" panose="02010609060101010101" pitchFamily="49" charset="-122"/>
                <a:ea typeface="楷体" panose="02010609060101010101" pitchFamily="49" charset="-122"/>
              </a:rPr>
              <a:t>滑动摩擦力微观上是电磁力这个保守力作用的结果。但宏观表现来看，滑动摩擦力却是非保守力。</a:t>
            </a:r>
            <a:endParaRPr lang="zh-CN" altLang="en-US" sz="2400" b="1" dirty="0">
              <a:latin typeface="楷体" panose="02010609060101010101" pitchFamily="49" charset="-122"/>
              <a:ea typeface="楷体" panose="02010609060101010101" pitchFamily="49" charset="-122"/>
            </a:endParaRPr>
          </a:p>
        </p:txBody>
      </p:sp>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a:p>
        </p:txBody>
      </p:sp>
      <p:pic>
        <p:nvPicPr>
          <p:cNvPr id="7" name="图片 6"/>
          <p:cNvPicPr>
            <a:picLocks noChangeAspect="1"/>
          </p:cNvPicPr>
          <p:nvPr/>
        </p:nvPicPr>
        <p:blipFill>
          <a:blip r:embed="rId1"/>
          <a:stretch>
            <a:fillRect/>
          </a:stretch>
        </p:blipFill>
        <p:spPr>
          <a:xfrm>
            <a:off x="2844163" y="5660995"/>
            <a:ext cx="3614993" cy="481286"/>
          </a:xfrm>
          <a:prstGeom prst="rect">
            <a:avLst/>
          </a:prstGeom>
        </p:spPr>
      </p:pic>
      <p:pic>
        <p:nvPicPr>
          <p:cNvPr id="2" name="图片 1"/>
          <p:cNvPicPr>
            <a:picLocks noChangeAspect="1"/>
          </p:cNvPicPr>
          <p:nvPr/>
        </p:nvPicPr>
        <p:blipFill>
          <a:blip r:embed="rId2"/>
          <a:stretch>
            <a:fillRect/>
          </a:stretch>
        </p:blipFill>
        <p:spPr>
          <a:xfrm>
            <a:off x="3635896" y="2420888"/>
            <a:ext cx="1975039" cy="7200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404664"/>
            <a:ext cx="7886700" cy="5772299"/>
          </a:xfrm>
        </p:spPr>
        <p:txBody>
          <a:bodyPr>
            <a:normAutofit/>
          </a:bodyPr>
          <a:lstStyle/>
          <a:p>
            <a:pPr marL="0" indent="0" algn="just">
              <a:lnSpc>
                <a:spcPct val="150000"/>
              </a:lnSpc>
              <a:buNone/>
            </a:pPr>
            <a:r>
              <a:rPr lang="zh-CN" altLang="en-US" sz="2400" b="1" dirty="0" smtClean="0">
                <a:solidFill>
                  <a:srgbClr val="C00000"/>
                </a:solidFill>
              </a:rPr>
              <a:t>例</a:t>
            </a:r>
            <a:r>
              <a:rPr lang="en-US" altLang="zh-CN" sz="2400" b="1" dirty="0" smtClean="0">
                <a:solidFill>
                  <a:srgbClr val="C00000"/>
                </a:solidFill>
              </a:rPr>
              <a:t>1</a:t>
            </a:r>
            <a:r>
              <a:rPr lang="zh-CN" altLang="en-US" sz="2400" b="1" dirty="0" smtClean="0"/>
              <a:t> 作用在质点上的力                            ，在下列情况下求</a:t>
            </a:r>
            <a:r>
              <a:rPr lang="zh-CN" altLang="en-US" sz="2400" b="1" dirty="0" smtClean="0">
                <a:latin typeface="Times New Roman" panose="02020603050405020304" pitchFamily="18" charset="0"/>
                <a:cs typeface="Times New Roman" panose="02020603050405020304" pitchFamily="18" charset="0"/>
              </a:rPr>
              <a:t>质点从</a:t>
            </a:r>
            <a:r>
              <a:rPr lang="en-US" altLang="zh-CN" sz="2400" b="1" i="1" dirty="0" smtClean="0">
                <a:latin typeface="Times New Roman" panose="02020603050405020304" pitchFamily="18" charset="0"/>
                <a:cs typeface="Times New Roman" panose="02020603050405020304" pitchFamily="18" charset="0"/>
              </a:rPr>
              <a:t>x</a:t>
            </a:r>
            <a:r>
              <a:rPr lang="en-US" altLang="zh-CN" sz="2400" b="1" baseline="-25000" dirty="0" smtClean="0">
                <a:latin typeface="Times New Roman" panose="02020603050405020304" pitchFamily="18" charset="0"/>
                <a:cs typeface="Times New Roman" panose="02020603050405020304" pitchFamily="18" charset="0"/>
              </a:rPr>
              <a:t>1</a:t>
            </a:r>
            <a:r>
              <a:rPr lang="en-US" altLang="zh-CN" sz="2400" b="1" dirty="0" smtClean="0">
                <a:latin typeface="Times New Roman" panose="02020603050405020304" pitchFamily="18" charset="0"/>
                <a:cs typeface="Times New Roman" panose="02020603050405020304" pitchFamily="18" charset="0"/>
              </a:rPr>
              <a:t>=-2(m)</a:t>
            </a:r>
            <a:r>
              <a:rPr lang="zh-CN" altLang="en-US" sz="2400" b="1" dirty="0" smtClean="0">
                <a:latin typeface="Times New Roman" panose="02020603050405020304" pitchFamily="18" charset="0"/>
                <a:cs typeface="Times New Roman" panose="02020603050405020304" pitchFamily="18" charset="0"/>
              </a:rPr>
              <a:t>处运动到</a:t>
            </a:r>
            <a:r>
              <a:rPr lang="en-US" altLang="zh-CN" sz="2400" b="1" i="1" dirty="0" smtClean="0">
                <a:latin typeface="Times New Roman" panose="02020603050405020304" pitchFamily="18" charset="0"/>
                <a:cs typeface="Times New Roman" panose="02020603050405020304" pitchFamily="18" charset="0"/>
              </a:rPr>
              <a:t>x</a:t>
            </a:r>
            <a:r>
              <a:rPr lang="en-US" altLang="zh-CN" sz="2400" b="1" baseline="-25000" dirty="0" smtClean="0">
                <a:latin typeface="Times New Roman" panose="02020603050405020304" pitchFamily="18" charset="0"/>
                <a:cs typeface="Times New Roman" panose="02020603050405020304" pitchFamily="18" charset="0"/>
              </a:rPr>
              <a:t>2</a:t>
            </a:r>
            <a:r>
              <a:rPr lang="en-US" altLang="zh-CN" sz="2400" b="1" dirty="0" smtClean="0">
                <a:latin typeface="Times New Roman" panose="02020603050405020304" pitchFamily="18" charset="0"/>
                <a:cs typeface="Times New Roman" panose="02020603050405020304" pitchFamily="18" charset="0"/>
              </a:rPr>
              <a:t>=3(m)</a:t>
            </a:r>
            <a:r>
              <a:rPr lang="zh-CN" altLang="en-US" sz="2400" b="1" dirty="0" smtClean="0">
                <a:latin typeface="Times New Roman" panose="02020603050405020304" pitchFamily="18" charset="0"/>
                <a:cs typeface="Times New Roman" panose="02020603050405020304" pitchFamily="18" charset="0"/>
              </a:rPr>
              <a:t>处该力做的功</a:t>
            </a:r>
            <a:r>
              <a:rPr lang="en-US" altLang="zh-CN" sz="2400" b="1" dirty="0" smtClean="0">
                <a:latin typeface="Times New Roman" panose="02020603050405020304" pitchFamily="18" charset="0"/>
                <a:cs typeface="Times New Roman" panose="02020603050405020304" pitchFamily="18" charset="0"/>
                <a:sym typeface="Wingdings" panose="05000000000000000000" pitchFamily="2" charset="2"/>
              </a:rPr>
              <a:t>: (1)</a:t>
            </a:r>
            <a:r>
              <a:rPr lang="zh-CN" altLang="en-US" sz="2400" b="1" dirty="0" smtClean="0">
                <a:latin typeface="Times New Roman" panose="02020603050405020304" pitchFamily="18" charset="0"/>
                <a:cs typeface="Times New Roman" panose="02020603050405020304" pitchFamily="18" charset="0"/>
                <a:sym typeface="Wingdings" panose="05000000000000000000" pitchFamily="2" charset="2"/>
              </a:rPr>
              <a:t>质点的运动轨道为抛物线</a:t>
            </a:r>
            <a:r>
              <a:rPr lang="en-US" altLang="zh-CN" sz="2400" b="1" i="1" dirty="0" smtClean="0">
                <a:latin typeface="Times New Roman" panose="02020603050405020304" pitchFamily="18" charset="0"/>
                <a:cs typeface="Times New Roman" panose="02020603050405020304" pitchFamily="18" charset="0"/>
                <a:sym typeface="Wingdings" panose="05000000000000000000" pitchFamily="2" charset="2"/>
              </a:rPr>
              <a:t>x</a:t>
            </a:r>
            <a:r>
              <a:rPr lang="en-US" altLang="zh-CN" sz="2400" b="1" baseline="30000" dirty="0" smtClean="0">
                <a:latin typeface="Times New Roman" panose="02020603050405020304" pitchFamily="18" charset="0"/>
                <a:cs typeface="Times New Roman" panose="02020603050405020304" pitchFamily="18" charset="0"/>
                <a:sym typeface="Wingdings" panose="05000000000000000000" pitchFamily="2" charset="2"/>
              </a:rPr>
              <a:t>2</a:t>
            </a:r>
            <a:r>
              <a:rPr lang="en-US" altLang="zh-CN" sz="2400" b="1" dirty="0" smtClean="0">
                <a:latin typeface="Times New Roman" panose="02020603050405020304" pitchFamily="18" charset="0"/>
                <a:cs typeface="Times New Roman" panose="02020603050405020304" pitchFamily="18" charset="0"/>
                <a:sym typeface="Wingdings" panose="05000000000000000000" pitchFamily="2" charset="2"/>
              </a:rPr>
              <a:t>=4</a:t>
            </a:r>
            <a:r>
              <a:rPr lang="en-US" altLang="zh-CN" sz="2400" b="1" i="1" dirty="0" smtClean="0">
                <a:latin typeface="Times New Roman" panose="02020603050405020304" pitchFamily="18" charset="0"/>
                <a:cs typeface="Times New Roman" panose="02020603050405020304" pitchFamily="18" charset="0"/>
                <a:sym typeface="Wingdings" panose="05000000000000000000" pitchFamily="2" charset="2"/>
              </a:rPr>
              <a:t>y</a:t>
            </a:r>
            <a:r>
              <a:rPr lang="zh-CN" altLang="en-US" sz="2400" b="1" dirty="0" smtClean="0">
                <a:latin typeface="Times New Roman" panose="02020603050405020304" pitchFamily="18" charset="0"/>
                <a:cs typeface="Times New Roman" panose="02020603050405020304" pitchFamily="18" charset="0"/>
                <a:sym typeface="Wingdings" panose="05000000000000000000" pitchFamily="2" charset="2"/>
              </a:rPr>
              <a:t>；</a:t>
            </a:r>
            <a:r>
              <a:rPr lang="en-US" altLang="zh-CN" sz="2400" b="1" dirty="0" smtClean="0">
                <a:latin typeface="Times New Roman" panose="02020603050405020304" pitchFamily="18" charset="0"/>
                <a:cs typeface="Times New Roman" panose="02020603050405020304" pitchFamily="18" charset="0"/>
                <a:sym typeface="Wingdings" panose="05000000000000000000" pitchFamily="2" charset="2"/>
              </a:rPr>
              <a:t>(2)</a:t>
            </a:r>
            <a:r>
              <a:rPr lang="zh-CN" altLang="en-US" sz="2400" b="1" dirty="0" smtClean="0">
                <a:latin typeface="Times New Roman" panose="02020603050405020304" pitchFamily="18" charset="0"/>
                <a:cs typeface="Times New Roman" panose="02020603050405020304" pitchFamily="18" charset="0"/>
                <a:sym typeface="Wingdings" panose="05000000000000000000" pitchFamily="2" charset="2"/>
              </a:rPr>
              <a:t>质点的运动轨道为直线</a:t>
            </a:r>
            <a:r>
              <a:rPr lang="en-US" altLang="zh-CN" sz="2400" b="1" dirty="0" smtClean="0">
                <a:latin typeface="Times New Roman" panose="02020603050405020304" pitchFamily="18" charset="0"/>
                <a:cs typeface="Times New Roman" panose="02020603050405020304" pitchFamily="18" charset="0"/>
                <a:sym typeface="Wingdings" panose="05000000000000000000" pitchFamily="2" charset="2"/>
              </a:rPr>
              <a:t>4</a:t>
            </a:r>
            <a:r>
              <a:rPr lang="en-US" altLang="zh-CN" sz="2400" b="1" i="1" dirty="0" smtClean="0">
                <a:latin typeface="Times New Roman" panose="02020603050405020304" pitchFamily="18" charset="0"/>
                <a:cs typeface="Times New Roman" panose="02020603050405020304" pitchFamily="18" charset="0"/>
                <a:sym typeface="Wingdings" panose="05000000000000000000" pitchFamily="2" charset="2"/>
              </a:rPr>
              <a:t>y</a:t>
            </a:r>
            <a:r>
              <a:rPr lang="en-US" altLang="zh-CN" sz="2400" b="1" dirty="0" smtClean="0">
                <a:latin typeface="Times New Roman" panose="02020603050405020304" pitchFamily="18" charset="0"/>
                <a:cs typeface="Times New Roman" panose="02020603050405020304" pitchFamily="18" charset="0"/>
                <a:sym typeface="Wingdings" panose="05000000000000000000" pitchFamily="2" charset="2"/>
              </a:rPr>
              <a:t>=</a:t>
            </a:r>
            <a:r>
              <a:rPr lang="en-US" altLang="zh-CN" sz="2400" b="1" i="1" dirty="0" smtClean="0">
                <a:latin typeface="Times New Roman" panose="02020603050405020304" pitchFamily="18" charset="0"/>
                <a:cs typeface="Times New Roman" panose="02020603050405020304" pitchFamily="18" charset="0"/>
                <a:sym typeface="Wingdings" panose="05000000000000000000" pitchFamily="2" charset="2"/>
              </a:rPr>
              <a:t>x</a:t>
            </a:r>
            <a:r>
              <a:rPr lang="en-US" altLang="zh-CN" sz="2400" b="1" dirty="0" smtClean="0">
                <a:latin typeface="Times New Roman" panose="02020603050405020304" pitchFamily="18" charset="0"/>
                <a:cs typeface="Times New Roman" panose="02020603050405020304" pitchFamily="18" charset="0"/>
                <a:sym typeface="Wingdings" panose="05000000000000000000" pitchFamily="2" charset="2"/>
              </a:rPr>
              <a:t>+6</a:t>
            </a:r>
            <a:r>
              <a:rPr lang="zh-CN" altLang="en-US" sz="2400" b="1" dirty="0" smtClean="0">
                <a:latin typeface="Times New Roman" panose="02020603050405020304" pitchFamily="18" charset="0"/>
                <a:cs typeface="Times New Roman" panose="02020603050405020304" pitchFamily="18" charset="0"/>
                <a:sym typeface="Wingdings" panose="05000000000000000000" pitchFamily="2" charset="2"/>
              </a:rPr>
              <a:t>。</a:t>
            </a:r>
            <a:endParaRPr lang="en-US" altLang="zh-CN" sz="2400" b="1" dirty="0" smtClean="0">
              <a:latin typeface="Times New Roman" panose="02020603050405020304" pitchFamily="18" charset="0"/>
              <a:cs typeface="Times New Roman" panose="02020603050405020304" pitchFamily="18" charset="0"/>
              <a:sym typeface="Wingdings" panose="05000000000000000000" pitchFamily="2" charset="2"/>
            </a:endParaRPr>
          </a:p>
          <a:p>
            <a:pPr marL="0" indent="0" algn="just">
              <a:lnSpc>
                <a:spcPct val="150000"/>
              </a:lnSpc>
              <a:buNone/>
            </a:pPr>
            <a:r>
              <a:rPr lang="zh-CN" altLang="en-US" sz="2400" b="1" dirty="0" smtClean="0">
                <a:solidFill>
                  <a:srgbClr val="C00000"/>
                </a:solidFill>
                <a:latin typeface="楷体" panose="02010609060101010101" pitchFamily="49" charset="-122"/>
                <a:ea typeface="楷体" panose="02010609060101010101" pitchFamily="49" charset="-122"/>
                <a:cs typeface="Times New Roman" panose="02020603050405020304" pitchFamily="18" charset="0"/>
                <a:sym typeface="Wingdings" panose="05000000000000000000" pitchFamily="2" charset="2"/>
              </a:rPr>
              <a:t>解</a:t>
            </a:r>
            <a:r>
              <a:rPr lang="zh-CN" altLang="en-US" sz="2400" b="1" dirty="0" smtClean="0">
                <a:latin typeface="楷体" panose="02010609060101010101" pitchFamily="49" charset="-122"/>
                <a:ea typeface="楷体" panose="02010609060101010101" pitchFamily="49" charset="-122"/>
                <a:cs typeface="Times New Roman" panose="02020603050405020304" pitchFamily="18" charset="0"/>
                <a:sym typeface="Wingdings" panose="05000000000000000000" pitchFamily="2" charset="2"/>
              </a:rPr>
              <a:t>：可以将做功写成分量形式：</a:t>
            </a:r>
            <a:endParaRPr lang="zh-CN" altLang="en-US" sz="2400" b="1" dirty="0">
              <a:latin typeface="楷体" panose="02010609060101010101" pitchFamily="49" charset="-122"/>
              <a:ea typeface="楷体" panose="02010609060101010101" pitchFamily="49" charset="-122"/>
              <a:cs typeface="Times New Roman" panose="02020603050405020304" pitchFamily="18" charset="0"/>
            </a:endParaRPr>
          </a:p>
        </p:txBody>
      </p:sp>
      <p:sp>
        <p:nvSpPr>
          <p:cNvPr id="4" name="灯片编号占位符 3"/>
          <p:cNvSpPr>
            <a:spLocks noGrp="1"/>
          </p:cNvSpPr>
          <p:nvPr>
            <p:ph type="sldNum" sz="quarter" idx="12"/>
          </p:nvPr>
        </p:nvSpPr>
        <p:spPr/>
        <p:txBody>
          <a:bodyPr/>
          <a:lstStyle/>
          <a:p>
            <a:pPr>
              <a:defRPr/>
            </a:pPr>
            <a:fld id="{561E39DC-0725-48F8-9F0C-20F2DD89ACFF}"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3708415" y="476672"/>
            <a:ext cx="2592288" cy="550472"/>
          </a:xfrm>
          <a:prstGeom prst="rect">
            <a:avLst/>
          </a:prstGeom>
        </p:spPr>
      </p:pic>
      <p:pic>
        <p:nvPicPr>
          <p:cNvPr id="6" name="图片 5"/>
          <p:cNvPicPr>
            <a:picLocks noChangeAspect="1"/>
          </p:cNvPicPr>
          <p:nvPr/>
        </p:nvPicPr>
        <p:blipFill>
          <a:blip r:embed="rId2"/>
          <a:stretch>
            <a:fillRect/>
          </a:stretch>
        </p:blipFill>
        <p:spPr>
          <a:xfrm>
            <a:off x="720035" y="3282904"/>
            <a:ext cx="5331448" cy="695371"/>
          </a:xfrm>
          <a:prstGeom prst="rect">
            <a:avLst/>
          </a:prstGeom>
        </p:spPr>
      </p:pic>
      <p:pic>
        <p:nvPicPr>
          <p:cNvPr id="7" name="图片 6"/>
          <p:cNvPicPr>
            <a:picLocks noChangeAspect="1"/>
          </p:cNvPicPr>
          <p:nvPr/>
        </p:nvPicPr>
        <p:blipFill>
          <a:blip r:embed="rId3"/>
          <a:stretch>
            <a:fillRect/>
          </a:stretch>
        </p:blipFill>
        <p:spPr>
          <a:xfrm>
            <a:off x="720035" y="3939231"/>
            <a:ext cx="3491925" cy="743955"/>
          </a:xfrm>
          <a:prstGeom prst="rect">
            <a:avLst/>
          </a:prstGeom>
        </p:spPr>
      </p:pic>
      <p:pic>
        <p:nvPicPr>
          <p:cNvPr id="8" name="图片 7"/>
          <p:cNvPicPr>
            <a:picLocks noChangeAspect="1"/>
          </p:cNvPicPr>
          <p:nvPr/>
        </p:nvPicPr>
        <p:blipFill>
          <a:blip r:embed="rId4"/>
          <a:stretch>
            <a:fillRect/>
          </a:stretch>
        </p:blipFill>
        <p:spPr>
          <a:xfrm>
            <a:off x="4211960" y="3855849"/>
            <a:ext cx="2981731" cy="828597"/>
          </a:xfrm>
          <a:prstGeom prst="rect">
            <a:avLst/>
          </a:prstGeom>
        </p:spPr>
      </p:pic>
      <p:pic>
        <p:nvPicPr>
          <p:cNvPr id="9" name="图片 8"/>
          <p:cNvPicPr>
            <a:picLocks noChangeAspect="1"/>
          </p:cNvPicPr>
          <p:nvPr/>
        </p:nvPicPr>
        <p:blipFill>
          <a:blip r:embed="rId5"/>
          <a:stretch>
            <a:fillRect/>
          </a:stretch>
        </p:blipFill>
        <p:spPr>
          <a:xfrm>
            <a:off x="1167531" y="4633429"/>
            <a:ext cx="2928230" cy="859047"/>
          </a:xfrm>
          <a:prstGeom prst="rect">
            <a:avLst/>
          </a:prstGeom>
        </p:spPr>
      </p:pic>
      <p:pic>
        <p:nvPicPr>
          <p:cNvPr id="10" name="图片 9"/>
          <p:cNvPicPr>
            <a:picLocks noChangeAspect="1"/>
          </p:cNvPicPr>
          <p:nvPr/>
        </p:nvPicPr>
        <p:blipFill>
          <a:blip r:embed="rId6"/>
          <a:stretch>
            <a:fillRect/>
          </a:stretch>
        </p:blipFill>
        <p:spPr>
          <a:xfrm>
            <a:off x="4076226" y="4890645"/>
            <a:ext cx="1127511" cy="364666"/>
          </a:xfrm>
          <a:prstGeom prst="rect">
            <a:avLst/>
          </a:prstGeom>
        </p:spPr>
      </p:pic>
      <p:pic>
        <p:nvPicPr>
          <p:cNvPr id="11" name="图片 10"/>
          <p:cNvPicPr>
            <a:picLocks noChangeAspect="1"/>
          </p:cNvPicPr>
          <p:nvPr/>
        </p:nvPicPr>
        <p:blipFill>
          <a:blip r:embed="rId7"/>
          <a:stretch>
            <a:fillRect/>
          </a:stretch>
        </p:blipFill>
        <p:spPr>
          <a:xfrm>
            <a:off x="728068" y="5370247"/>
            <a:ext cx="3483892" cy="742243"/>
          </a:xfrm>
          <a:prstGeom prst="rect">
            <a:avLst/>
          </a:prstGeom>
        </p:spPr>
      </p:pic>
      <p:pic>
        <p:nvPicPr>
          <p:cNvPr id="12" name="图片 11"/>
          <p:cNvPicPr>
            <a:picLocks noChangeAspect="1"/>
          </p:cNvPicPr>
          <p:nvPr/>
        </p:nvPicPr>
        <p:blipFill>
          <a:blip r:embed="rId8"/>
          <a:stretch>
            <a:fillRect/>
          </a:stretch>
        </p:blipFill>
        <p:spPr>
          <a:xfrm>
            <a:off x="4211960" y="5354574"/>
            <a:ext cx="2592288" cy="720374"/>
          </a:xfrm>
          <a:prstGeom prst="rect">
            <a:avLst/>
          </a:prstGeom>
        </p:spPr>
      </p:pic>
      <p:pic>
        <p:nvPicPr>
          <p:cNvPr id="13" name="图片 12"/>
          <p:cNvPicPr>
            <a:picLocks noChangeAspect="1"/>
          </p:cNvPicPr>
          <p:nvPr/>
        </p:nvPicPr>
        <p:blipFill>
          <a:blip r:embed="rId9"/>
          <a:stretch>
            <a:fillRect/>
          </a:stretch>
        </p:blipFill>
        <p:spPr>
          <a:xfrm>
            <a:off x="1170463" y="6027100"/>
            <a:ext cx="3288640" cy="852522"/>
          </a:xfrm>
          <a:prstGeom prst="rect">
            <a:avLst/>
          </a:prstGeom>
        </p:spPr>
      </p:pic>
      <p:pic>
        <p:nvPicPr>
          <p:cNvPr id="14" name="图片 13"/>
          <p:cNvPicPr>
            <a:picLocks noChangeAspect="1"/>
          </p:cNvPicPr>
          <p:nvPr/>
        </p:nvPicPr>
        <p:blipFill>
          <a:blip r:embed="rId10"/>
          <a:stretch>
            <a:fillRect/>
          </a:stretch>
        </p:blipFill>
        <p:spPr>
          <a:xfrm>
            <a:off x="4449404" y="6276226"/>
            <a:ext cx="1265025" cy="361826"/>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ppt_x"/>
                                          </p:val>
                                        </p:tav>
                                        <p:tav tm="100000">
                                          <p:val>
                                            <p:strVal val="#ppt_x"/>
                                          </p:val>
                                        </p:tav>
                                      </p:tavLst>
                                    </p:anim>
                                    <p:anim calcmode="lin" valueType="num">
                                      <p:cBhvr additive="base">
                                        <p:cTn id="5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ppt_x"/>
                                          </p:val>
                                        </p:tav>
                                        <p:tav tm="100000">
                                          <p:val>
                                            <p:strVal val="#ppt_x"/>
                                          </p:val>
                                        </p:tav>
                                      </p:tavLst>
                                    </p:anim>
                                    <p:anim calcmode="lin" valueType="num">
                                      <p:cBhvr additive="base">
                                        <p:cTn id="5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idx="1"/>
              </p:nvPr>
            </p:nvSpPr>
            <p:spPr>
              <a:xfrm>
                <a:off x="628650" y="404664"/>
                <a:ext cx="7886700" cy="5772299"/>
              </a:xfrm>
            </p:spPr>
            <p:txBody>
              <a:bodyPr>
                <a:normAutofit/>
              </a:bodyPr>
              <a:lstStyle/>
              <a:p>
                <a:pPr marL="0" indent="0" algn="just">
                  <a:lnSpc>
                    <a:spcPct val="150000"/>
                  </a:lnSpc>
                  <a:buNone/>
                </a:pPr>
                <a:r>
                  <a:rPr lang="zh-CN" altLang="en-US" sz="2400" b="1" dirty="0" smtClean="0">
                    <a:solidFill>
                      <a:srgbClr val="C00000"/>
                    </a:solidFill>
                    <a:latin typeface="+mn-ea"/>
                  </a:rPr>
                  <a:t>例</a:t>
                </a:r>
                <a:r>
                  <a:rPr lang="en-US" altLang="zh-CN" sz="2400" b="1" dirty="0" smtClean="0">
                    <a:solidFill>
                      <a:srgbClr val="C00000"/>
                    </a:solidFill>
                    <a:latin typeface="+mn-ea"/>
                    <a:cs typeface="Times New Roman" panose="02020603050405020304" pitchFamily="18" charset="0"/>
                  </a:rPr>
                  <a:t>2 </a:t>
                </a:r>
                <a:r>
                  <a:rPr lang="zh-CN" altLang="en-US" sz="2400" b="1" dirty="0" smtClean="0">
                    <a:latin typeface="+mn-ea"/>
                  </a:rPr>
                  <a:t>一</a:t>
                </a:r>
                <a:r>
                  <a:rPr lang="zh-CN" altLang="en-US" sz="2400" b="1" dirty="0">
                    <a:latin typeface="+mn-ea"/>
                  </a:rPr>
                  <a:t>质量为</a:t>
                </a:r>
                <a14:m>
                  <m:oMath xmlns:m="http://schemas.openxmlformats.org/officeDocument/2006/math">
                    <m:r>
                      <a:rPr lang="en-US" altLang="zh-CN" sz="2400" b="1" i="1">
                        <a:latin typeface="Cambria Math" panose="02040503050406030204" pitchFamily="18" charset="0"/>
                      </a:rPr>
                      <m:t>𝒎</m:t>
                    </m:r>
                  </m:oMath>
                </a14:m>
                <a:r>
                  <a:rPr lang="zh-CN" altLang="en-US" sz="2400" b="1" dirty="0">
                    <a:latin typeface="+mn-ea"/>
                  </a:rPr>
                  <a:t>的小球竖直落入水中，刚接触水面时其速率为</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𝒗</m:t>
                        </m:r>
                      </m:e>
                      <m:sub>
                        <m:r>
                          <a:rPr lang="en-US" altLang="zh-CN" sz="2400" b="1" i="1">
                            <a:latin typeface="Cambria Math" panose="02040503050406030204" pitchFamily="18" charset="0"/>
                          </a:rPr>
                          <m:t>𝟎</m:t>
                        </m:r>
                      </m:sub>
                    </m:sSub>
                    <m:r>
                      <a:rPr lang="zh-CN" altLang="en-US" sz="2400" b="1" i="1">
                        <a:latin typeface="Cambria Math" panose="02040503050406030204" pitchFamily="18" charset="0"/>
                      </a:rPr>
                      <m:t>。</m:t>
                    </m:r>
                  </m:oMath>
                </a14:m>
                <a:r>
                  <a:rPr lang="zh-CN" altLang="en-US" sz="2400" b="1" dirty="0">
                    <a:latin typeface="+mn-ea"/>
                  </a:rPr>
                  <a:t>设此球在水中所受的浮力与重力相等</a:t>
                </a:r>
                <a:r>
                  <a:rPr lang="en-US" altLang="zh-CN" sz="2400" b="1" dirty="0">
                    <a:latin typeface="+mn-ea"/>
                  </a:rPr>
                  <a:t>, </a:t>
                </a:r>
                <a:r>
                  <a:rPr lang="zh-CN" altLang="en-US" sz="2400" b="1" dirty="0">
                    <a:latin typeface="+mn-ea"/>
                  </a:rPr>
                  <a:t>水的阻力为</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𝑭</m:t>
                        </m:r>
                      </m:e>
                      <m:sub>
                        <m:r>
                          <a:rPr lang="en-US" altLang="zh-CN" sz="2400" b="1" i="1">
                            <a:latin typeface="Cambria Math" panose="02040503050406030204" pitchFamily="18" charset="0"/>
                          </a:rPr>
                          <m:t>𝒓</m:t>
                        </m:r>
                      </m:sub>
                    </m:sSub>
                    <m:r>
                      <a:rPr lang="en-US" altLang="zh-CN" sz="2400" b="1" i="1">
                        <a:latin typeface="Cambria Math" panose="02040503050406030204" pitchFamily="18" charset="0"/>
                      </a:rPr>
                      <m:t>=−</m:t>
                    </m:r>
                    <m:r>
                      <a:rPr lang="en-US" altLang="zh-CN" sz="2400" b="1" i="1">
                        <a:latin typeface="Cambria Math" panose="02040503050406030204" pitchFamily="18" charset="0"/>
                      </a:rPr>
                      <m:t>𝒃𝒗</m:t>
                    </m:r>
                    <m:r>
                      <a:rPr lang="en-US" altLang="zh-CN" sz="2400" b="1">
                        <a:latin typeface="Cambria Math" panose="02040503050406030204" pitchFamily="18" charset="0"/>
                      </a:rPr>
                      <m:t> </m:t>
                    </m:r>
                    <m:r>
                      <a:rPr lang="zh-CN" altLang="en-US" sz="2400" b="1" i="1">
                        <a:latin typeface="Cambria Math" panose="02040503050406030204" pitchFamily="18" charset="0"/>
                      </a:rPr>
                      <m:t>，</m:t>
                    </m:r>
                    <m:r>
                      <a:rPr lang="en-US" altLang="zh-CN" sz="2400" b="1" i="1">
                        <a:latin typeface="Cambria Math" panose="02040503050406030204" pitchFamily="18" charset="0"/>
                      </a:rPr>
                      <m:t>𝒃</m:t>
                    </m:r>
                  </m:oMath>
                </a14:m>
                <a:r>
                  <a:rPr lang="zh-CN" altLang="en-US" sz="2400" b="1" dirty="0">
                    <a:latin typeface="+mn-ea"/>
                  </a:rPr>
                  <a:t>为一常量。求阻力对球作的功与时间的函数关系。</a:t>
                </a:r>
                <a:endParaRPr lang="en-US" altLang="zh-CN" sz="2400" b="1" dirty="0">
                  <a:latin typeface="+mn-ea"/>
                </a:endParaRPr>
              </a:p>
              <a:p>
                <a:pPr marL="0" indent="0" algn="just">
                  <a:lnSpc>
                    <a:spcPct val="150000"/>
                  </a:lnSpc>
                  <a:buNone/>
                </a:pPr>
                <a:r>
                  <a:rPr lang="zh-CN" altLang="en-US" sz="2400" b="1" dirty="0" smtClean="0">
                    <a:solidFill>
                      <a:srgbClr val="C00000"/>
                    </a:solidFill>
                    <a:latin typeface="楷体" panose="02010609060101010101" pitchFamily="49" charset="-122"/>
                    <a:ea typeface="楷体" panose="02010609060101010101" pitchFamily="49" charset="-122"/>
                  </a:rPr>
                  <a:t>解</a:t>
                </a:r>
                <a:r>
                  <a:rPr lang="zh-CN" altLang="en-US" sz="2400" b="1" dirty="0" smtClean="0">
                    <a:latin typeface="楷体" panose="02010609060101010101" pitchFamily="49" charset="-122"/>
                    <a:ea typeface="楷体" panose="02010609060101010101" pitchFamily="49" charset="-122"/>
                  </a:rPr>
                  <a:t> 如图建立坐标系，水的阻力做功</a:t>
                </a:r>
                <a:endParaRPr lang="en-US" altLang="zh-CN" sz="2400" b="1" dirty="0" smtClean="0">
                  <a:latin typeface="楷体" panose="02010609060101010101" pitchFamily="49" charset="-122"/>
                  <a:ea typeface="楷体" panose="02010609060101010101" pitchFamily="49" charset="-122"/>
                </a:endParaRPr>
              </a:p>
              <a:p>
                <a:pPr marL="0" indent="0" algn="just">
                  <a:lnSpc>
                    <a:spcPct val="150000"/>
                  </a:lnSpc>
                  <a:buNone/>
                </a:pPr>
                <a:endParaRPr lang="en-US" altLang="zh-CN" sz="2400" b="1" dirty="0">
                  <a:latin typeface="楷体" panose="02010609060101010101" pitchFamily="49" charset="-122"/>
                  <a:ea typeface="楷体" panose="02010609060101010101" pitchFamily="49" charset="-122"/>
                </a:endParaRPr>
              </a:p>
              <a:p>
                <a:pPr marL="0" indent="0" algn="just">
                  <a:lnSpc>
                    <a:spcPct val="150000"/>
                  </a:lnSpc>
                  <a:buNone/>
                </a:pPr>
                <a:endParaRPr lang="en-US" altLang="zh-CN" sz="2400" b="1" dirty="0" smtClean="0">
                  <a:latin typeface="楷体" panose="02010609060101010101" pitchFamily="49" charset="-122"/>
                  <a:ea typeface="楷体" panose="02010609060101010101" pitchFamily="49" charset="-122"/>
                </a:endParaRPr>
              </a:p>
              <a:p>
                <a:pPr marL="0" indent="0" algn="just">
                  <a:lnSpc>
                    <a:spcPct val="150000"/>
                  </a:lnSpc>
                  <a:buNone/>
                </a:pPr>
                <a:r>
                  <a:rPr lang="zh-CN" altLang="en-US" sz="2400" b="1" dirty="0" smtClean="0">
                    <a:latin typeface="楷体" panose="02010609060101010101" pitchFamily="49" charset="-122"/>
                    <a:ea typeface="楷体" panose="02010609060101010101" pitchFamily="49" charset="-122"/>
                  </a:rPr>
                  <a:t>根据第二章例题可知：</a:t>
                </a:r>
                <a:endParaRPr lang="en-US" altLang="zh-CN" sz="2400" b="1" dirty="0" smtClean="0">
                  <a:latin typeface="楷体" panose="02010609060101010101" pitchFamily="49" charset="-122"/>
                  <a:ea typeface="楷体" panose="02010609060101010101" pitchFamily="49" charset="-122"/>
                </a:endParaRPr>
              </a:p>
              <a:p>
                <a:pPr marL="0" indent="0" algn="just">
                  <a:lnSpc>
                    <a:spcPct val="150000"/>
                  </a:lnSpc>
                  <a:buNone/>
                </a:pPr>
                <a:r>
                  <a:rPr lang="zh-CN" altLang="en-US" sz="2400" b="1" dirty="0">
                    <a:latin typeface="楷体" panose="02010609060101010101" pitchFamily="49" charset="-122"/>
                    <a:ea typeface="楷体" panose="02010609060101010101" pitchFamily="49" charset="-122"/>
                  </a:rPr>
                  <a:t>所以</a:t>
                </a:r>
                <a:endParaRPr lang="en-US" altLang="zh-CN" sz="2400" b="1" dirty="0" smtClean="0">
                  <a:latin typeface="楷体" panose="02010609060101010101" pitchFamily="49" charset="-122"/>
                  <a:ea typeface="楷体" panose="02010609060101010101" pitchFamily="49" charset="-122"/>
                </a:endParaRPr>
              </a:p>
              <a:p>
                <a:pPr marL="0" indent="0" algn="just">
                  <a:lnSpc>
                    <a:spcPct val="150000"/>
                  </a:lnSpc>
                  <a:buNone/>
                </a:pPr>
                <a:endParaRPr lang="zh-CN" altLang="en-US" sz="2400" b="1" dirty="0">
                  <a:latin typeface="楷体" panose="02010609060101010101" pitchFamily="49" charset="-122"/>
                  <a:ea typeface="楷体" panose="02010609060101010101" pitchFamily="49"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628650" y="404664"/>
                <a:ext cx="7886700" cy="5772299"/>
              </a:xfrm>
              <a:blipFill rotWithShape="1">
                <a:blip r:embed="rId1"/>
                <a:stretch>
                  <a:fillRect l="-1159" r="-1236"/>
                </a:stretch>
              </a:blipFill>
            </p:spPr>
            <p:txBody>
              <a:bodyPr/>
              <a:lstStyle/>
              <a:p>
                <a:r>
                  <a:rPr lang="zh-CN" altLang="en-US">
                    <a:noFill/>
                  </a:rPr>
                  <a:t> </a:t>
                </a:r>
                <a:endParaRPr lang="zh-CN" altLang="en-US">
                  <a:noFill/>
                </a:endParaRPr>
              </a:p>
            </p:txBody>
          </p:sp>
        </mc:Fallback>
      </mc:AlternateContent>
      <p:sp>
        <p:nvSpPr>
          <p:cNvPr id="4" name="灯片编号占位符 3"/>
          <p:cNvSpPr>
            <a:spLocks noGrp="1"/>
          </p:cNvSpPr>
          <p:nvPr>
            <p:ph type="sldNum" sz="quarter" idx="12"/>
          </p:nvPr>
        </p:nvSpPr>
        <p:spPr/>
        <p:txBody>
          <a:bodyPr/>
          <a:lstStyle/>
          <a:p>
            <a:pPr>
              <a:defRPr/>
            </a:pPr>
            <a:fld id="{561E39DC-0725-48F8-9F0C-20F2DD89ACFF}" type="slidenum">
              <a:rPr lang="zh-CN" altLang="en-US" smtClean="0"/>
            </a:fld>
            <a:endParaRPr lang="zh-CN" altLang="en-US"/>
          </a:p>
        </p:txBody>
      </p:sp>
      <p:pic>
        <p:nvPicPr>
          <p:cNvPr id="8" name="图片 7"/>
          <p:cNvPicPr>
            <a:picLocks noChangeAspect="1"/>
          </p:cNvPicPr>
          <p:nvPr/>
        </p:nvPicPr>
        <p:blipFill>
          <a:blip r:embed="rId2"/>
          <a:stretch>
            <a:fillRect/>
          </a:stretch>
        </p:blipFill>
        <p:spPr>
          <a:xfrm>
            <a:off x="6630089" y="2712751"/>
            <a:ext cx="1399809" cy="3110686"/>
          </a:xfrm>
          <a:prstGeom prst="rect">
            <a:avLst/>
          </a:prstGeom>
        </p:spPr>
      </p:pic>
      <p:pic>
        <p:nvPicPr>
          <p:cNvPr id="2" name="图片 1"/>
          <p:cNvPicPr>
            <a:picLocks noChangeAspect="1"/>
          </p:cNvPicPr>
          <p:nvPr/>
        </p:nvPicPr>
        <p:blipFill>
          <a:blip r:embed="rId3"/>
          <a:stretch>
            <a:fillRect/>
          </a:stretch>
        </p:blipFill>
        <p:spPr>
          <a:xfrm>
            <a:off x="1187624" y="3284984"/>
            <a:ext cx="1800200" cy="651838"/>
          </a:xfrm>
          <a:prstGeom prst="rect">
            <a:avLst/>
          </a:prstGeom>
        </p:spPr>
      </p:pic>
      <p:pic>
        <p:nvPicPr>
          <p:cNvPr id="5" name="图片 4"/>
          <p:cNvPicPr>
            <a:picLocks noChangeAspect="1"/>
          </p:cNvPicPr>
          <p:nvPr/>
        </p:nvPicPr>
        <p:blipFill>
          <a:blip r:embed="rId4"/>
          <a:stretch>
            <a:fillRect/>
          </a:stretch>
        </p:blipFill>
        <p:spPr>
          <a:xfrm>
            <a:off x="2987824" y="3209092"/>
            <a:ext cx="1659069" cy="723964"/>
          </a:xfrm>
          <a:prstGeom prst="rect">
            <a:avLst/>
          </a:prstGeom>
        </p:spPr>
      </p:pic>
      <p:pic>
        <p:nvPicPr>
          <p:cNvPr id="6" name="图片 5"/>
          <p:cNvPicPr>
            <a:picLocks noChangeAspect="1"/>
          </p:cNvPicPr>
          <p:nvPr/>
        </p:nvPicPr>
        <p:blipFill>
          <a:blip r:embed="rId5"/>
          <a:stretch>
            <a:fillRect/>
          </a:stretch>
        </p:blipFill>
        <p:spPr>
          <a:xfrm>
            <a:off x="1571555" y="3789040"/>
            <a:ext cx="1975244" cy="958109"/>
          </a:xfrm>
          <a:prstGeom prst="rect">
            <a:avLst/>
          </a:prstGeom>
        </p:spPr>
      </p:pic>
      <p:pic>
        <p:nvPicPr>
          <p:cNvPr id="7" name="图片 6"/>
          <p:cNvPicPr>
            <a:picLocks noChangeAspect="1"/>
          </p:cNvPicPr>
          <p:nvPr/>
        </p:nvPicPr>
        <p:blipFill>
          <a:blip r:embed="rId6"/>
          <a:stretch>
            <a:fillRect/>
          </a:stretch>
        </p:blipFill>
        <p:spPr>
          <a:xfrm>
            <a:off x="3617181" y="3861048"/>
            <a:ext cx="1818915" cy="764318"/>
          </a:xfrm>
          <a:prstGeom prst="rect">
            <a:avLst/>
          </a:prstGeom>
        </p:spPr>
      </p:pic>
      <p:pic>
        <p:nvPicPr>
          <p:cNvPr id="9" name="图片 8"/>
          <p:cNvPicPr>
            <a:picLocks noChangeAspect="1"/>
          </p:cNvPicPr>
          <p:nvPr/>
        </p:nvPicPr>
        <p:blipFill>
          <a:blip r:embed="rId7"/>
          <a:stretch>
            <a:fillRect/>
          </a:stretch>
        </p:blipFill>
        <p:spPr>
          <a:xfrm>
            <a:off x="3778987" y="4670706"/>
            <a:ext cx="2254105" cy="683060"/>
          </a:xfrm>
          <a:prstGeom prst="rect">
            <a:avLst/>
          </a:prstGeom>
        </p:spPr>
      </p:pic>
      <p:pic>
        <p:nvPicPr>
          <p:cNvPr id="11" name="图片 10"/>
          <p:cNvPicPr>
            <a:picLocks noChangeAspect="1"/>
          </p:cNvPicPr>
          <p:nvPr/>
        </p:nvPicPr>
        <p:blipFill>
          <a:blip r:embed="rId8"/>
          <a:stretch>
            <a:fillRect/>
          </a:stretch>
        </p:blipFill>
        <p:spPr>
          <a:xfrm>
            <a:off x="1835696" y="5896398"/>
            <a:ext cx="3239355" cy="961602"/>
          </a:xfrm>
          <a:prstGeom prst="rect">
            <a:avLst/>
          </a:prstGeom>
        </p:spPr>
      </p:pic>
      <p:pic>
        <p:nvPicPr>
          <p:cNvPr id="12" name="图片 11"/>
          <p:cNvPicPr>
            <a:picLocks noChangeAspect="1"/>
          </p:cNvPicPr>
          <p:nvPr/>
        </p:nvPicPr>
        <p:blipFill>
          <a:blip r:embed="rId9"/>
          <a:stretch>
            <a:fillRect/>
          </a:stretch>
        </p:blipFill>
        <p:spPr>
          <a:xfrm>
            <a:off x="1400506" y="5251205"/>
            <a:ext cx="3358710" cy="804036"/>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 calcmode="lin" valueType="num">
                                      <p:cBhvr additive="base">
                                        <p:cTn id="4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ppt_x"/>
                                          </p:val>
                                        </p:tav>
                                        <p:tav tm="100000">
                                          <p:val>
                                            <p:strVal val="#ppt_x"/>
                                          </p:val>
                                        </p:tav>
                                      </p:tavLst>
                                    </p:anim>
                                    <p:anim calcmode="lin" valueType="num">
                                      <p:cBhvr additive="base">
                                        <p:cTn id="5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additive="base">
                                        <p:cTn id="61" dur="500" fill="hold"/>
                                        <p:tgtEl>
                                          <p:spTgt spid="11"/>
                                        </p:tgtEl>
                                        <p:attrNameLst>
                                          <p:attrName>ppt_x</p:attrName>
                                        </p:attrNameLst>
                                      </p:cBhvr>
                                      <p:tavLst>
                                        <p:tav tm="0">
                                          <p:val>
                                            <p:strVal val="#ppt_x"/>
                                          </p:val>
                                        </p:tav>
                                        <p:tav tm="100000">
                                          <p:val>
                                            <p:strVal val="#ppt_x"/>
                                          </p:val>
                                        </p:tav>
                                      </p:tavLst>
                                    </p:anim>
                                    <p:anim calcmode="lin" valueType="num">
                                      <p:cBhvr additive="base">
                                        <p:cTn id="6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7"/>
            <a:ext cx="7886700" cy="831626"/>
          </a:xfrm>
        </p:spPr>
        <p:txBody>
          <a:bodyPr/>
          <a:lstStyle/>
          <a:p>
            <a:r>
              <a:rPr kumimoji="1" lang="en-US" altLang="zh-CN" sz="3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3200" b="1"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4.2 </a:t>
            </a:r>
            <a:r>
              <a:rPr kumimoji="1" lang="zh-CN" altLang="en-US" sz="3200" b="1"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质点与质点系的动能定理</a:t>
            </a:r>
            <a:endParaRPr lang="zh-CN" altLang="en-US" dirty="0"/>
          </a:p>
        </p:txBody>
      </p:sp>
      <p:sp>
        <p:nvSpPr>
          <p:cNvPr id="3" name="内容占位符 2"/>
          <p:cNvSpPr>
            <a:spLocks noGrp="1"/>
          </p:cNvSpPr>
          <p:nvPr>
            <p:ph idx="1"/>
          </p:nvPr>
        </p:nvSpPr>
        <p:spPr>
          <a:xfrm>
            <a:off x="628650" y="1196753"/>
            <a:ext cx="7886700" cy="4980211"/>
          </a:xfrm>
        </p:spPr>
        <p:txBody>
          <a:bodyPr/>
          <a:lstStyle/>
          <a:p>
            <a:pPr marL="0" indent="0">
              <a:lnSpc>
                <a:spcPct val="150000"/>
              </a:lnSpc>
              <a:buNone/>
            </a:pPr>
            <a:r>
              <a:rPr lang="en-US" altLang="zh-CN" sz="2600" b="1" dirty="0" smtClean="0">
                <a:solidFill>
                  <a:srgbClr val="C00000"/>
                </a:solidFill>
                <a:latin typeface="黑体" panose="02010609060101010101" pitchFamily="49" charset="-122"/>
                <a:ea typeface="黑体" panose="02010609060101010101" pitchFamily="49" charset="-122"/>
              </a:rPr>
              <a:t>1.</a:t>
            </a:r>
            <a:r>
              <a:rPr lang="zh-CN" altLang="en-US" sz="2600" b="1" dirty="0" smtClean="0">
                <a:solidFill>
                  <a:srgbClr val="C00000"/>
                </a:solidFill>
                <a:latin typeface="黑体" panose="02010609060101010101" pitchFamily="49" charset="-122"/>
                <a:ea typeface="黑体" panose="02010609060101010101" pitchFamily="49" charset="-122"/>
              </a:rPr>
              <a:t>质点动能定理</a:t>
            </a:r>
            <a:endParaRPr lang="en-US" altLang="zh-CN" sz="2600" b="1" dirty="0" smtClean="0">
              <a:latin typeface="黑体" panose="02010609060101010101" pitchFamily="49" charset="-122"/>
              <a:ea typeface="黑体" panose="02010609060101010101" pitchFamily="49" charset="-122"/>
            </a:endParaRPr>
          </a:p>
          <a:p>
            <a:pPr marL="0" indent="0">
              <a:lnSpc>
                <a:spcPct val="150000"/>
              </a:lnSpc>
              <a:buNone/>
            </a:pPr>
            <a:r>
              <a:rPr lang="en-US" altLang="zh-CN" sz="2400" b="1" dirty="0">
                <a:latin typeface="宋体" panose="02010600030101010101" pitchFamily="2" charset="-122"/>
                <a:ea typeface="宋体" panose="02010600030101010101" pitchFamily="2" charset="-122"/>
              </a:rPr>
              <a:t> </a:t>
            </a:r>
            <a:r>
              <a:rPr lang="en-US" altLang="zh-CN" sz="2400" b="1" dirty="0" smtClean="0">
                <a:latin typeface="宋体" panose="02010600030101010101" pitchFamily="2" charset="-122"/>
                <a:ea typeface="宋体" panose="02010600030101010101" pitchFamily="2" charset="-122"/>
              </a:rPr>
              <a:t>   </a:t>
            </a:r>
            <a:r>
              <a:rPr lang="zh-CN" altLang="en-US" sz="2400" b="1" dirty="0" smtClean="0">
                <a:latin typeface="黑体" panose="02010609060101010101" pitchFamily="49" charset="-122"/>
                <a:ea typeface="黑体" panose="02010609060101010101" pitchFamily="49" charset="-122"/>
              </a:rPr>
              <a:t>合</a:t>
            </a:r>
            <a:r>
              <a:rPr lang="zh-CN" altLang="en-US" sz="2400" b="1" dirty="0">
                <a:latin typeface="黑体" panose="02010609060101010101" pitchFamily="49" charset="-122"/>
                <a:ea typeface="黑体" panose="02010609060101010101" pitchFamily="49" charset="-122"/>
              </a:rPr>
              <a:t>外力对质点所做的功等于质点动能的增量</a:t>
            </a:r>
            <a:r>
              <a:rPr lang="zh-CN" altLang="en-US" sz="2400" b="1" dirty="0" smtClean="0">
                <a:latin typeface="黑体" panose="02010609060101010101" pitchFamily="49" charset="-122"/>
                <a:ea typeface="黑体" panose="02010609060101010101" pitchFamily="49" charset="-122"/>
              </a:rPr>
              <a:t>。</a:t>
            </a:r>
            <a:endParaRPr lang="en-US" altLang="zh-CN" sz="2400" b="1" dirty="0" smtClean="0">
              <a:latin typeface="黑体" panose="02010609060101010101" pitchFamily="49" charset="-122"/>
              <a:ea typeface="黑体" panose="02010609060101010101" pitchFamily="49" charset="-122"/>
            </a:endParaRPr>
          </a:p>
          <a:p>
            <a:pPr marL="0" indent="0">
              <a:buNone/>
            </a:pPr>
            <a:endParaRPr lang="en-US" altLang="zh-CN" sz="2800" b="1" dirty="0">
              <a:latin typeface="黑体" panose="02010609060101010101" pitchFamily="49" charset="-122"/>
              <a:ea typeface="黑体" panose="02010609060101010101" pitchFamily="49" charset="-122"/>
            </a:endParaRPr>
          </a:p>
          <a:p>
            <a:pPr marL="0" indent="0">
              <a:buNone/>
            </a:pPr>
            <a:endParaRPr lang="zh-CN" altLang="en-US" dirty="0"/>
          </a:p>
        </p:txBody>
      </p:sp>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a:p>
        </p:txBody>
      </p:sp>
      <p:sp>
        <p:nvSpPr>
          <p:cNvPr id="7" name="文本框 6"/>
          <p:cNvSpPr txBox="1"/>
          <p:nvPr/>
        </p:nvSpPr>
        <p:spPr>
          <a:xfrm>
            <a:off x="3972870" y="5109979"/>
            <a:ext cx="4493538" cy="1147558"/>
          </a:xfrm>
          <a:prstGeom prst="rect">
            <a:avLst/>
          </a:prstGeom>
          <a:noFill/>
        </p:spPr>
        <p:txBody>
          <a:bodyPr wrap="none" rtlCol="0">
            <a:spAutoFit/>
          </a:bodyPr>
          <a:lstStyle/>
          <a:p>
            <a:pPr algn="just">
              <a:lnSpc>
                <a:spcPct val="150000"/>
              </a:lnSpc>
            </a:pPr>
            <a:r>
              <a:rPr lang="zh-CN" altLang="en-US" sz="2400" dirty="0" smtClean="0">
                <a:solidFill>
                  <a:srgbClr val="7030A0"/>
                </a:solidFill>
                <a:latin typeface="华文新魏" panose="02010800040101010101" pitchFamily="2" charset="-122"/>
                <a:ea typeface="华文新魏" panose="02010800040101010101" pitchFamily="2" charset="-122"/>
              </a:rPr>
              <a:t>质点动能的微分等于作用于质点</a:t>
            </a:r>
            <a:endParaRPr lang="en-US" altLang="zh-CN" sz="2400" dirty="0" smtClean="0">
              <a:solidFill>
                <a:srgbClr val="7030A0"/>
              </a:solidFill>
              <a:latin typeface="华文新魏" panose="02010800040101010101" pitchFamily="2" charset="-122"/>
              <a:ea typeface="华文新魏" panose="02010800040101010101" pitchFamily="2" charset="-122"/>
            </a:endParaRPr>
          </a:p>
          <a:p>
            <a:pPr algn="just">
              <a:lnSpc>
                <a:spcPct val="150000"/>
              </a:lnSpc>
            </a:pPr>
            <a:r>
              <a:rPr lang="zh-CN" altLang="en-US" sz="2400" dirty="0" smtClean="0">
                <a:solidFill>
                  <a:srgbClr val="7030A0"/>
                </a:solidFill>
                <a:latin typeface="华文新魏" panose="02010800040101010101" pitchFamily="2" charset="-122"/>
                <a:ea typeface="华文新魏" panose="02010800040101010101" pitchFamily="2" charset="-122"/>
              </a:rPr>
              <a:t>的合外力所做的元功。</a:t>
            </a:r>
            <a:endParaRPr lang="zh-CN" altLang="en-US" sz="2400" dirty="0">
              <a:solidFill>
                <a:srgbClr val="7030A0"/>
              </a:solidFill>
              <a:latin typeface="华文新魏" panose="02010800040101010101" pitchFamily="2" charset="-122"/>
              <a:ea typeface="华文新魏" panose="02010800040101010101" pitchFamily="2" charset="-122"/>
            </a:endParaRPr>
          </a:p>
        </p:txBody>
      </p:sp>
      <p:pic>
        <p:nvPicPr>
          <p:cNvPr id="8" name="图片 7"/>
          <p:cNvPicPr>
            <a:picLocks noChangeAspect="1"/>
          </p:cNvPicPr>
          <p:nvPr/>
        </p:nvPicPr>
        <p:blipFill>
          <a:blip r:embed="rId1"/>
          <a:stretch>
            <a:fillRect/>
          </a:stretch>
        </p:blipFill>
        <p:spPr>
          <a:xfrm>
            <a:off x="755176" y="2690947"/>
            <a:ext cx="1754015" cy="954077"/>
          </a:xfrm>
          <a:prstGeom prst="rect">
            <a:avLst/>
          </a:prstGeom>
        </p:spPr>
      </p:pic>
      <p:pic>
        <p:nvPicPr>
          <p:cNvPr id="9" name="图片 8"/>
          <p:cNvPicPr>
            <a:picLocks noChangeAspect="1"/>
          </p:cNvPicPr>
          <p:nvPr/>
        </p:nvPicPr>
        <p:blipFill>
          <a:blip r:embed="rId2"/>
          <a:stretch>
            <a:fillRect/>
          </a:stretch>
        </p:blipFill>
        <p:spPr>
          <a:xfrm>
            <a:off x="2486500" y="2720495"/>
            <a:ext cx="3369911" cy="924529"/>
          </a:xfrm>
          <a:prstGeom prst="rect">
            <a:avLst/>
          </a:prstGeom>
        </p:spPr>
      </p:pic>
      <p:pic>
        <p:nvPicPr>
          <p:cNvPr id="10" name="图片 9"/>
          <p:cNvPicPr>
            <a:picLocks noChangeAspect="1"/>
          </p:cNvPicPr>
          <p:nvPr/>
        </p:nvPicPr>
        <p:blipFill>
          <a:blip r:embed="rId3"/>
          <a:stretch>
            <a:fillRect/>
          </a:stretch>
        </p:blipFill>
        <p:spPr>
          <a:xfrm>
            <a:off x="5856411" y="2849052"/>
            <a:ext cx="1563354" cy="723964"/>
          </a:xfrm>
          <a:prstGeom prst="rect">
            <a:avLst/>
          </a:prstGeom>
        </p:spPr>
      </p:pic>
      <p:pic>
        <p:nvPicPr>
          <p:cNvPr id="11" name="图片 10"/>
          <p:cNvPicPr>
            <a:picLocks noChangeAspect="1"/>
          </p:cNvPicPr>
          <p:nvPr/>
        </p:nvPicPr>
        <p:blipFill>
          <a:blip r:embed="rId4"/>
          <a:stretch>
            <a:fillRect/>
          </a:stretch>
        </p:blipFill>
        <p:spPr>
          <a:xfrm>
            <a:off x="7366064" y="2626489"/>
            <a:ext cx="1598423" cy="1165539"/>
          </a:xfrm>
          <a:prstGeom prst="rect">
            <a:avLst/>
          </a:prstGeom>
        </p:spPr>
      </p:pic>
      <p:pic>
        <p:nvPicPr>
          <p:cNvPr id="13" name="图片 12"/>
          <p:cNvPicPr>
            <a:picLocks noChangeAspect="1"/>
          </p:cNvPicPr>
          <p:nvPr/>
        </p:nvPicPr>
        <p:blipFill>
          <a:blip r:embed="rId5"/>
          <a:stretch>
            <a:fillRect/>
          </a:stretch>
        </p:blipFill>
        <p:spPr>
          <a:xfrm>
            <a:off x="755176" y="3806169"/>
            <a:ext cx="2543514" cy="558935"/>
          </a:xfrm>
          <a:prstGeom prst="rect">
            <a:avLst/>
          </a:prstGeom>
        </p:spPr>
      </p:pic>
      <p:pic>
        <p:nvPicPr>
          <p:cNvPr id="14" name="图片 13"/>
          <p:cNvPicPr>
            <a:picLocks noChangeAspect="1"/>
          </p:cNvPicPr>
          <p:nvPr/>
        </p:nvPicPr>
        <p:blipFill>
          <a:blip r:embed="rId6"/>
          <a:stretch>
            <a:fillRect/>
          </a:stretch>
        </p:blipFill>
        <p:spPr>
          <a:xfrm>
            <a:off x="3292938" y="3573016"/>
            <a:ext cx="2668692" cy="996538"/>
          </a:xfrm>
          <a:prstGeom prst="rect">
            <a:avLst/>
          </a:prstGeom>
        </p:spPr>
      </p:pic>
      <p:pic>
        <p:nvPicPr>
          <p:cNvPr id="15" name="图片 14"/>
          <p:cNvPicPr>
            <a:picLocks noChangeAspect="1"/>
          </p:cNvPicPr>
          <p:nvPr/>
        </p:nvPicPr>
        <p:blipFill>
          <a:blip r:embed="rId7"/>
          <a:stretch>
            <a:fillRect/>
          </a:stretch>
        </p:blipFill>
        <p:spPr>
          <a:xfrm>
            <a:off x="759118" y="4537569"/>
            <a:ext cx="2660754" cy="835647"/>
          </a:xfrm>
          <a:prstGeom prst="rect">
            <a:avLst/>
          </a:prstGeom>
        </p:spPr>
      </p:pic>
      <p:pic>
        <p:nvPicPr>
          <p:cNvPr id="16" name="图片 15"/>
          <p:cNvPicPr>
            <a:picLocks noChangeAspect="1"/>
          </p:cNvPicPr>
          <p:nvPr/>
        </p:nvPicPr>
        <p:blipFill>
          <a:blip r:embed="rId8"/>
          <a:stretch>
            <a:fillRect/>
          </a:stretch>
        </p:blipFill>
        <p:spPr>
          <a:xfrm>
            <a:off x="755176" y="5589481"/>
            <a:ext cx="3168752" cy="5038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500" fill="hold"/>
                                        <p:tgtEl>
                                          <p:spTgt spid="16"/>
                                        </p:tgtEl>
                                        <p:attrNameLst>
                                          <p:attrName>ppt_x</p:attrName>
                                        </p:attrNameLst>
                                      </p:cBhvr>
                                      <p:tavLst>
                                        <p:tav tm="0">
                                          <p:val>
                                            <p:strVal val="#ppt_x"/>
                                          </p:val>
                                        </p:tav>
                                        <p:tav tm="100000">
                                          <p:val>
                                            <p:strVal val="#ppt_x"/>
                                          </p:val>
                                        </p:tav>
                                      </p:tavLst>
                                    </p:anim>
                                    <p:anim calcmode="lin" valueType="num">
                                      <p:cBhvr additive="base">
                                        <p:cTn id="5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anim calcmode="lin" valueType="num">
                                      <p:cBhvr additive="base">
                                        <p:cTn id="55" dur="500" fill="hold"/>
                                        <p:tgtEl>
                                          <p:spTgt spid="7"/>
                                        </p:tgtEl>
                                        <p:attrNameLst>
                                          <p:attrName>ppt_x</p:attrName>
                                        </p:attrNameLst>
                                      </p:cBhvr>
                                      <p:tavLst>
                                        <p:tav tm="0">
                                          <p:val>
                                            <p:strVal val="#ppt_x"/>
                                          </p:val>
                                        </p:tav>
                                        <p:tav tm="100000">
                                          <p:val>
                                            <p:strVal val="#ppt_x"/>
                                          </p:val>
                                        </p:tav>
                                      </p:tavLst>
                                    </p:anim>
                                    <p:anim calcmode="lin" valueType="num">
                                      <p:cBhvr additive="base">
                                        <p:cTn id="5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124744"/>
            <a:ext cx="7886700" cy="5052219"/>
          </a:xfrm>
        </p:spPr>
        <p:txBody>
          <a:bodyPr>
            <a:normAutofit/>
          </a:bodyPr>
          <a:lstStyle/>
          <a:p>
            <a:pPr marL="0" indent="0">
              <a:lnSpc>
                <a:spcPct val="150000"/>
              </a:lnSpc>
              <a:buNone/>
            </a:pPr>
            <a:r>
              <a:rPr lang="zh-CN" altLang="en-US" sz="2400" b="1" dirty="0" smtClean="0">
                <a:solidFill>
                  <a:srgbClr val="0000CC"/>
                </a:solidFill>
                <a:latin typeface="+mn-ea"/>
              </a:rPr>
              <a:t>动能定理特点</a:t>
            </a:r>
            <a:r>
              <a:rPr lang="zh-CN" altLang="en-US" sz="2400" b="1" dirty="0" smtClean="0">
                <a:latin typeface="+mn-ea"/>
              </a:rPr>
              <a:t>：</a:t>
            </a:r>
            <a:endParaRPr lang="en-US" altLang="zh-CN" sz="2400" b="1" dirty="0" smtClean="0">
              <a:latin typeface="+mn-ea"/>
            </a:endParaRPr>
          </a:p>
          <a:p>
            <a:pPr marL="0" indent="0">
              <a:lnSpc>
                <a:spcPct val="150000"/>
              </a:lnSpc>
              <a:buNone/>
            </a:pPr>
            <a:r>
              <a:rPr lang="en-US" altLang="zh-CN" sz="2400" b="1" dirty="0" smtClean="0">
                <a:latin typeface="楷体" panose="02010609060101010101" pitchFamily="49" charset="-122"/>
                <a:ea typeface="楷体" panose="02010609060101010101" pitchFamily="49" charset="-122"/>
              </a:rPr>
              <a:t>(</a:t>
            </a:r>
            <a:r>
              <a:rPr lang="en-US" altLang="zh-CN" sz="2400" b="1" dirty="0">
                <a:latin typeface="楷体" panose="02010609060101010101" pitchFamily="49" charset="-122"/>
                <a:ea typeface="楷体" panose="02010609060101010101" pitchFamily="49" charset="-122"/>
              </a:rPr>
              <a:t>1)</a:t>
            </a:r>
            <a:r>
              <a:rPr lang="zh-CN" altLang="en-US" sz="2400" b="1" dirty="0">
                <a:latin typeface="楷体" panose="02010609060101010101" pitchFamily="49" charset="-122"/>
                <a:ea typeface="楷体" panose="02010609060101010101" pitchFamily="49" charset="-122"/>
              </a:rPr>
              <a:t>只适用于惯性系，对非惯性系还应考虑惯性力做的功</a:t>
            </a:r>
            <a:r>
              <a:rPr lang="zh-CN" altLang="en-US" sz="2400" b="1" dirty="0" smtClean="0">
                <a:latin typeface="楷体" panose="02010609060101010101" pitchFamily="49" charset="-122"/>
                <a:ea typeface="楷体" panose="02010609060101010101" pitchFamily="49" charset="-122"/>
              </a:rPr>
              <a:t>。</a:t>
            </a:r>
            <a:endParaRPr lang="en-US" altLang="zh-CN" sz="2400" dirty="0" smtClean="0">
              <a:latin typeface="楷体" panose="02010609060101010101" pitchFamily="49" charset="-122"/>
              <a:ea typeface="楷体" panose="02010609060101010101" pitchFamily="49" charset="-122"/>
            </a:endParaRPr>
          </a:p>
          <a:p>
            <a:pPr marL="0" indent="0">
              <a:lnSpc>
                <a:spcPct val="150000"/>
              </a:lnSpc>
              <a:buNone/>
            </a:pPr>
            <a:r>
              <a:rPr lang="en-US" altLang="zh-CN" sz="2400" b="1" dirty="0" smtClean="0">
                <a:latin typeface="楷体" panose="02010609060101010101" pitchFamily="49" charset="-122"/>
                <a:ea typeface="楷体" panose="02010609060101010101" pitchFamily="49" charset="-122"/>
              </a:rPr>
              <a:t>(2)</a:t>
            </a:r>
            <a:r>
              <a:rPr lang="zh-CN" altLang="en-US" sz="2400" b="1" dirty="0" smtClean="0">
                <a:latin typeface="楷体" panose="02010609060101010101" pitchFamily="49" charset="-122"/>
                <a:ea typeface="楷体" panose="02010609060101010101" pitchFamily="49" charset="-122"/>
              </a:rPr>
              <a:t>合力做正功时，质点动能增大；反之，质点动能减小。</a:t>
            </a:r>
            <a:endParaRPr lang="en-US" altLang="zh-CN" sz="2400" b="1" dirty="0" smtClean="0">
              <a:latin typeface="楷体" panose="02010609060101010101" pitchFamily="49" charset="-122"/>
              <a:ea typeface="楷体" panose="02010609060101010101" pitchFamily="49" charset="-122"/>
            </a:endParaRPr>
          </a:p>
          <a:p>
            <a:pPr marL="0" indent="0">
              <a:lnSpc>
                <a:spcPct val="150000"/>
              </a:lnSpc>
              <a:buNone/>
            </a:pPr>
            <a:r>
              <a:rPr lang="en-US" altLang="zh-CN" sz="2400" b="1" dirty="0" smtClean="0">
                <a:latin typeface="楷体" panose="02010609060101010101" pitchFamily="49" charset="-122"/>
                <a:ea typeface="楷体" panose="02010609060101010101" pitchFamily="49" charset="-122"/>
              </a:rPr>
              <a:t>(3)</a:t>
            </a:r>
            <a:r>
              <a:rPr lang="zh-CN" altLang="en-US" sz="2400" b="1" dirty="0" smtClean="0">
                <a:latin typeface="楷体" panose="02010609060101010101" pitchFamily="49" charset="-122"/>
                <a:ea typeface="楷体" panose="02010609060101010101" pitchFamily="49" charset="-122"/>
              </a:rPr>
              <a:t>动能的量值与惯性参考系有关</a:t>
            </a:r>
            <a:r>
              <a:rPr lang="zh-CN" altLang="en-US" sz="2400" b="1" dirty="0">
                <a:latin typeface="楷体" panose="02010609060101010101" pitchFamily="49" charset="-122"/>
                <a:ea typeface="楷体" panose="02010609060101010101" pitchFamily="49" charset="-122"/>
              </a:rPr>
              <a:t>，相对论中，动能定理仍然成立，但动能形式有所不同。</a:t>
            </a:r>
            <a:endParaRPr lang="en-US" altLang="zh-CN" sz="2400" b="1" dirty="0" smtClean="0">
              <a:latin typeface="楷体" panose="02010609060101010101" pitchFamily="49" charset="-122"/>
              <a:ea typeface="楷体" panose="02010609060101010101" pitchFamily="49" charset="-122"/>
            </a:endParaRPr>
          </a:p>
          <a:p>
            <a:pPr marL="0" indent="0">
              <a:lnSpc>
                <a:spcPct val="150000"/>
              </a:lnSpc>
              <a:buNone/>
            </a:pPr>
            <a:r>
              <a:rPr lang="en-US" altLang="zh-CN" sz="2400" b="1" dirty="0" smtClean="0">
                <a:latin typeface="楷体" panose="02010609060101010101" pitchFamily="49" charset="-122"/>
                <a:ea typeface="楷体" panose="02010609060101010101" pitchFamily="49" charset="-122"/>
              </a:rPr>
              <a:t>(4)</a:t>
            </a:r>
            <a:r>
              <a:rPr lang="zh-CN" altLang="en-US" sz="2400" b="1" dirty="0" smtClean="0">
                <a:latin typeface="楷体" panose="02010609060101010101" pitchFamily="49" charset="-122"/>
                <a:ea typeface="楷体" panose="02010609060101010101" pitchFamily="49" charset="-122"/>
              </a:rPr>
              <a:t>功是一个过程量，而动能是一个状态量，它们之间仅仅是一个等量关系。</a:t>
            </a:r>
            <a:endParaRPr lang="en-US" altLang="zh-CN" sz="2400" b="1" dirty="0" smtClean="0">
              <a:latin typeface="楷体" panose="02010609060101010101" pitchFamily="49" charset="-122"/>
              <a:ea typeface="楷体" panose="02010609060101010101" pitchFamily="49" charset="-122"/>
            </a:endParaRPr>
          </a:p>
        </p:txBody>
      </p:sp>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836712"/>
            <a:ext cx="7886700" cy="5519639"/>
          </a:xfrm>
        </p:spPr>
        <p:txBody>
          <a:bodyPr>
            <a:noAutofit/>
          </a:bodyPr>
          <a:lstStyle/>
          <a:p>
            <a:pPr marL="0" indent="0" algn="just">
              <a:lnSpc>
                <a:spcPct val="150000"/>
              </a:lnSpc>
              <a:buNone/>
            </a:pPr>
            <a:r>
              <a:rPr lang="en-US" altLang="zh-CN" sz="2600" b="1" dirty="0" smtClean="0">
                <a:solidFill>
                  <a:srgbClr val="C00000"/>
                </a:solidFill>
                <a:latin typeface="黑体" panose="02010609060101010101" pitchFamily="49" charset="-122"/>
                <a:ea typeface="黑体" panose="02010609060101010101" pitchFamily="49" charset="-122"/>
              </a:rPr>
              <a:t>2.</a:t>
            </a:r>
            <a:r>
              <a:rPr kumimoji="1" lang="zh-CN" altLang="en-US" sz="2600" b="1"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质点系的动能定理</a:t>
            </a:r>
            <a:endParaRPr kumimoji="1" lang="en-US" altLang="zh-CN" sz="2600" b="1"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r>
              <a:rPr lang="zh-CN" altLang="en-US" sz="2400" b="1" dirty="0" smtClean="0">
                <a:solidFill>
                  <a:srgbClr val="0000CC"/>
                </a:solidFill>
                <a:latin typeface="宋体" panose="02010600030101010101" pitchFamily="2" charset="-122"/>
                <a:ea typeface="宋体" panose="02010600030101010101" pitchFamily="2" charset="-122"/>
              </a:rPr>
              <a:t>    </a:t>
            </a:r>
            <a:r>
              <a:rPr lang="zh-CN" altLang="en-US" sz="2400" b="1" dirty="0" smtClean="0">
                <a:solidFill>
                  <a:srgbClr val="0000CC"/>
                </a:solidFill>
                <a:latin typeface="+mn-ea"/>
              </a:rPr>
              <a:t>所有外力和内力对质点系做功之和，等于质点系总动能的变化</a:t>
            </a:r>
            <a:r>
              <a:rPr lang="zh-CN" altLang="en-US" sz="2400" b="1" dirty="0" smtClean="0">
                <a:latin typeface="+mn-ea"/>
              </a:rPr>
              <a:t>。</a:t>
            </a:r>
            <a:endParaRPr lang="en-US" altLang="zh-CN" sz="2400" b="1" dirty="0" smtClean="0">
              <a:latin typeface="+mn-ea"/>
            </a:endParaRPr>
          </a:p>
          <a:p>
            <a:pPr marL="0" indent="0" algn="just">
              <a:lnSpc>
                <a:spcPct val="150000"/>
              </a:lnSpc>
              <a:buNone/>
            </a:pPr>
            <a:r>
              <a:rPr lang="en-US" altLang="zh-CN" sz="2400" b="1" dirty="0" smtClean="0">
                <a:latin typeface="楷体" panose="02010609060101010101" pitchFamily="49" charset="-122"/>
                <a:ea typeface="楷体" panose="02010609060101010101" pitchFamily="49" charset="-122"/>
              </a:rPr>
              <a:t>(1)</a:t>
            </a:r>
            <a:r>
              <a:rPr lang="zh-CN" altLang="en-US" sz="2400" b="1" dirty="0" smtClean="0">
                <a:latin typeface="楷体" panose="02010609060101010101" pitchFamily="49" charset="-122"/>
                <a:ea typeface="楷体" panose="02010609060101010101" pitchFamily="49" charset="-122"/>
              </a:rPr>
              <a:t>只适用于惯性系；</a:t>
            </a:r>
            <a:endParaRPr lang="en-US" altLang="zh-CN" sz="2400" b="1" dirty="0" smtClean="0">
              <a:latin typeface="楷体" panose="02010609060101010101" pitchFamily="49" charset="-122"/>
              <a:ea typeface="楷体" panose="02010609060101010101" pitchFamily="49" charset="-122"/>
            </a:endParaRPr>
          </a:p>
          <a:p>
            <a:pPr marL="0" indent="0" algn="just">
              <a:lnSpc>
                <a:spcPct val="150000"/>
              </a:lnSpc>
              <a:buNone/>
            </a:pPr>
            <a:r>
              <a:rPr lang="en-US" altLang="zh-CN" sz="2400" b="1" dirty="0" smtClean="0">
                <a:latin typeface="楷体" panose="02010609060101010101" pitchFamily="49" charset="-122"/>
                <a:ea typeface="楷体" panose="02010609060101010101" pitchFamily="49" charset="-122"/>
              </a:rPr>
              <a:t>(2)</a:t>
            </a:r>
            <a:r>
              <a:rPr lang="zh-CN" altLang="en-US" sz="2400" b="1" dirty="0" smtClean="0">
                <a:latin typeface="楷体" panose="02010609060101010101" pitchFamily="49" charset="-122"/>
                <a:ea typeface="楷体" panose="02010609060101010101" pitchFamily="49" charset="-122"/>
              </a:rPr>
              <a:t>质点位移不一定都相同，</a:t>
            </a:r>
            <a:endParaRPr lang="en-US" altLang="zh-CN" sz="2400" b="1" dirty="0" smtClean="0">
              <a:latin typeface="楷体" panose="02010609060101010101" pitchFamily="49" charset="-122"/>
              <a:ea typeface="楷体" panose="02010609060101010101" pitchFamily="49" charset="-122"/>
            </a:endParaRPr>
          </a:p>
          <a:p>
            <a:pPr marL="0" indent="0" algn="just">
              <a:lnSpc>
                <a:spcPct val="150000"/>
              </a:lnSpc>
              <a:buNone/>
            </a:pPr>
            <a:r>
              <a:rPr lang="zh-CN" altLang="en-US" sz="2400" b="1" dirty="0" smtClean="0">
                <a:latin typeface="楷体" panose="02010609060101010101" pitchFamily="49" charset="-122"/>
                <a:ea typeface="楷体" panose="02010609060101010101" pitchFamily="49" charset="-122"/>
              </a:rPr>
              <a:t>所以内力的总功不一定等于零。</a:t>
            </a:r>
            <a:endParaRPr lang="en-US" altLang="zh-CN" sz="2400" b="1" dirty="0" smtClean="0">
              <a:latin typeface="楷体" panose="02010609060101010101" pitchFamily="49" charset="-122"/>
              <a:ea typeface="楷体" panose="02010609060101010101" pitchFamily="49" charset="-122"/>
            </a:endParaRPr>
          </a:p>
          <a:p>
            <a:pPr marL="0" indent="0" algn="just">
              <a:lnSpc>
                <a:spcPct val="150000"/>
              </a:lnSpc>
              <a:buNone/>
            </a:pPr>
            <a:r>
              <a:rPr lang="en-US" altLang="zh-CN" sz="2400" b="1" dirty="0" smtClean="0">
                <a:latin typeface="楷体" panose="02010609060101010101" pitchFamily="49" charset="-122"/>
                <a:ea typeface="楷体" panose="02010609060101010101" pitchFamily="49" charset="-122"/>
              </a:rPr>
              <a:t>(3)</a:t>
            </a:r>
            <a:r>
              <a:rPr lang="zh-CN" altLang="en-US" sz="2400" b="1" dirty="0" smtClean="0">
                <a:latin typeface="楷体" panose="02010609060101010101" pitchFamily="49" charset="-122"/>
                <a:ea typeface="楷体" panose="02010609060101010101" pitchFamily="49" charset="-122"/>
              </a:rPr>
              <a:t>内力不改变系统的总动量，但能改变系统的总动能，例如①炸弹爆炸；②带电粒子以非零初速度相互靠近。</a:t>
            </a:r>
            <a:r>
              <a:rPr lang="en-US" altLang="zh-CN" sz="2400" b="1" dirty="0" smtClean="0">
                <a:latin typeface="楷体" panose="02010609060101010101" pitchFamily="49" charset="-122"/>
                <a:ea typeface="楷体" panose="02010609060101010101" pitchFamily="49" charset="-122"/>
              </a:rPr>
              <a:t> </a:t>
            </a:r>
            <a:endParaRPr lang="zh-CN" altLang="en-US" sz="2000" b="1" dirty="0">
              <a:latin typeface="楷体" panose="02010609060101010101" pitchFamily="49" charset="-122"/>
              <a:ea typeface="楷体" panose="02010609060101010101" pitchFamily="49" charset="-122"/>
            </a:endParaRPr>
          </a:p>
        </p:txBody>
      </p:sp>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a:p>
        </p:txBody>
      </p:sp>
      <p:pic>
        <p:nvPicPr>
          <p:cNvPr id="6" name="图片 5"/>
          <p:cNvPicPr>
            <a:picLocks noChangeAspect="1"/>
          </p:cNvPicPr>
          <p:nvPr/>
        </p:nvPicPr>
        <p:blipFill>
          <a:blip r:embed="rId1"/>
          <a:stretch>
            <a:fillRect/>
          </a:stretch>
        </p:blipFill>
        <p:spPr>
          <a:xfrm>
            <a:off x="5188846" y="2667100"/>
            <a:ext cx="2479498" cy="2062386"/>
          </a:xfrm>
          <a:prstGeom prst="rect">
            <a:avLst/>
          </a:prstGeom>
        </p:spPr>
      </p:pic>
      <p:pic>
        <p:nvPicPr>
          <p:cNvPr id="2" name="图片 1"/>
          <p:cNvPicPr>
            <a:picLocks noChangeAspect="1"/>
          </p:cNvPicPr>
          <p:nvPr/>
        </p:nvPicPr>
        <p:blipFill>
          <a:blip r:embed="rId2"/>
          <a:stretch>
            <a:fillRect/>
          </a:stretch>
        </p:blipFill>
        <p:spPr>
          <a:xfrm>
            <a:off x="3347864" y="2131693"/>
            <a:ext cx="3240360" cy="55258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764704"/>
            <a:ext cx="7886700" cy="5412259"/>
          </a:xfrm>
        </p:spPr>
        <p:txBody>
          <a:bodyPr>
            <a:normAutofit/>
          </a:bodyPr>
          <a:lstStyle/>
          <a:p>
            <a:pPr marL="0" indent="0" algn="just">
              <a:lnSpc>
                <a:spcPct val="150000"/>
              </a:lnSpc>
              <a:buNone/>
            </a:pPr>
            <a:r>
              <a:rPr lang="zh-CN" altLang="en-US" sz="2400" b="1" dirty="0" smtClean="0">
                <a:latin typeface="+mn-ea"/>
              </a:rPr>
              <a:t>证明：</a:t>
            </a:r>
            <a:endParaRPr lang="zh-CN" altLang="en-US" sz="2400" b="1" dirty="0">
              <a:latin typeface="+mn-ea"/>
            </a:endParaRPr>
          </a:p>
        </p:txBody>
      </p:sp>
      <p:sp>
        <p:nvSpPr>
          <p:cNvPr id="4" name="灯片编号占位符 3"/>
          <p:cNvSpPr>
            <a:spLocks noGrp="1"/>
          </p:cNvSpPr>
          <p:nvPr>
            <p:ph type="sldNum" sz="quarter" idx="12"/>
          </p:nvPr>
        </p:nvSpPr>
        <p:spPr/>
        <p:txBody>
          <a:bodyPr/>
          <a:lstStyle/>
          <a:p>
            <a:pPr>
              <a:defRPr/>
            </a:pPr>
            <a:fld id="{561E39DC-0725-48F8-9F0C-20F2DD89ACFF}"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971600" y="1484784"/>
            <a:ext cx="3456384" cy="875577"/>
          </a:xfrm>
          <a:prstGeom prst="rect">
            <a:avLst/>
          </a:prstGeom>
        </p:spPr>
      </p:pic>
      <p:pic>
        <p:nvPicPr>
          <p:cNvPr id="6" name="图片 5"/>
          <p:cNvPicPr>
            <a:picLocks noChangeAspect="1"/>
          </p:cNvPicPr>
          <p:nvPr/>
        </p:nvPicPr>
        <p:blipFill>
          <a:blip r:embed="rId2"/>
          <a:stretch>
            <a:fillRect/>
          </a:stretch>
        </p:blipFill>
        <p:spPr>
          <a:xfrm>
            <a:off x="899592" y="2360361"/>
            <a:ext cx="2984883" cy="1006744"/>
          </a:xfrm>
          <a:prstGeom prst="rect">
            <a:avLst/>
          </a:prstGeom>
        </p:spPr>
      </p:pic>
      <p:pic>
        <p:nvPicPr>
          <p:cNvPr id="7" name="图片 6"/>
          <p:cNvPicPr>
            <a:picLocks noChangeAspect="1"/>
          </p:cNvPicPr>
          <p:nvPr/>
        </p:nvPicPr>
        <p:blipFill>
          <a:blip r:embed="rId3"/>
          <a:stretch>
            <a:fillRect/>
          </a:stretch>
        </p:blipFill>
        <p:spPr>
          <a:xfrm>
            <a:off x="4355976" y="1485570"/>
            <a:ext cx="3821772" cy="874791"/>
          </a:xfrm>
          <a:prstGeom prst="rect">
            <a:avLst/>
          </a:prstGeom>
        </p:spPr>
      </p:pic>
      <p:pic>
        <p:nvPicPr>
          <p:cNvPr id="8" name="图片 7"/>
          <p:cNvPicPr>
            <a:picLocks noChangeAspect="1"/>
          </p:cNvPicPr>
          <p:nvPr/>
        </p:nvPicPr>
        <p:blipFill>
          <a:blip r:embed="rId4"/>
          <a:stretch>
            <a:fillRect/>
          </a:stretch>
        </p:blipFill>
        <p:spPr>
          <a:xfrm>
            <a:off x="3924919" y="2361147"/>
            <a:ext cx="3105203" cy="1018132"/>
          </a:xfrm>
          <a:prstGeom prst="rect">
            <a:avLst/>
          </a:prstGeom>
        </p:spPr>
      </p:pic>
      <p:pic>
        <p:nvPicPr>
          <p:cNvPr id="9" name="图片 8"/>
          <p:cNvPicPr>
            <a:picLocks noChangeAspect="1"/>
          </p:cNvPicPr>
          <p:nvPr/>
        </p:nvPicPr>
        <p:blipFill>
          <a:blip r:embed="rId5"/>
          <a:stretch>
            <a:fillRect/>
          </a:stretch>
        </p:blipFill>
        <p:spPr>
          <a:xfrm>
            <a:off x="918336" y="3541719"/>
            <a:ext cx="3211094" cy="828597"/>
          </a:xfrm>
          <a:prstGeom prst="rect">
            <a:avLst/>
          </a:prstGeom>
        </p:spPr>
      </p:pic>
      <p:pic>
        <p:nvPicPr>
          <p:cNvPr id="10" name="图片 9"/>
          <p:cNvPicPr>
            <a:picLocks noChangeAspect="1"/>
          </p:cNvPicPr>
          <p:nvPr/>
        </p:nvPicPr>
        <p:blipFill>
          <a:blip r:embed="rId6"/>
          <a:stretch>
            <a:fillRect/>
          </a:stretch>
        </p:blipFill>
        <p:spPr>
          <a:xfrm>
            <a:off x="4120554" y="3557504"/>
            <a:ext cx="3580348" cy="812812"/>
          </a:xfrm>
          <a:prstGeom prst="rect">
            <a:avLst/>
          </a:prstGeom>
        </p:spPr>
      </p:pic>
      <p:pic>
        <p:nvPicPr>
          <p:cNvPr id="11" name="图片 10"/>
          <p:cNvPicPr>
            <a:picLocks noChangeAspect="1"/>
          </p:cNvPicPr>
          <p:nvPr/>
        </p:nvPicPr>
        <p:blipFill>
          <a:blip r:embed="rId7"/>
          <a:stretch>
            <a:fillRect/>
          </a:stretch>
        </p:blipFill>
        <p:spPr>
          <a:xfrm>
            <a:off x="1047810" y="4370316"/>
            <a:ext cx="3072744" cy="1018132"/>
          </a:xfrm>
          <a:prstGeom prst="rect">
            <a:avLst/>
          </a:prstGeom>
        </p:spPr>
      </p:pic>
      <p:pic>
        <p:nvPicPr>
          <p:cNvPr id="12" name="图片 11"/>
          <p:cNvPicPr>
            <a:picLocks noChangeAspect="1"/>
          </p:cNvPicPr>
          <p:nvPr/>
        </p:nvPicPr>
        <p:blipFill>
          <a:blip r:embed="rId8"/>
          <a:stretch>
            <a:fillRect/>
          </a:stretch>
        </p:blipFill>
        <p:spPr>
          <a:xfrm>
            <a:off x="4053056" y="4358221"/>
            <a:ext cx="3278592" cy="1094043"/>
          </a:xfrm>
          <a:prstGeom prst="rect">
            <a:avLst/>
          </a:prstGeom>
        </p:spPr>
      </p:pic>
      <p:sp>
        <p:nvSpPr>
          <p:cNvPr id="13" name="矩形 12"/>
          <p:cNvSpPr/>
          <p:nvPr/>
        </p:nvSpPr>
        <p:spPr>
          <a:xfrm>
            <a:off x="918336" y="5715298"/>
            <a:ext cx="2646878" cy="461665"/>
          </a:xfrm>
          <a:prstGeom prst="rect">
            <a:avLst/>
          </a:prstGeom>
        </p:spPr>
        <p:txBody>
          <a:bodyPr wrap="none">
            <a:spAutoFit/>
          </a:bodyPr>
          <a:lstStyle/>
          <a:p>
            <a:r>
              <a:rPr lang="zh-CN" altLang="en-US" sz="2400" b="1" dirty="0">
                <a:latin typeface="+mn-ea"/>
                <a:ea typeface="+mn-ea"/>
              </a:rPr>
              <a:t>二质点组成的系统</a:t>
            </a:r>
            <a:endParaRPr lang="zh-CN" altLang="en-US" sz="2400" b="1" dirty="0">
              <a:latin typeface="+mn-ea"/>
              <a:ea typeface="+mn-ea"/>
            </a:endParaRPr>
          </a:p>
        </p:txBody>
      </p:sp>
      <p:sp>
        <p:nvSpPr>
          <p:cNvPr id="14" name="AutoShape 12"/>
          <p:cNvSpPr>
            <a:spLocks noChangeArrowheads="1"/>
          </p:cNvSpPr>
          <p:nvPr/>
        </p:nvSpPr>
        <p:spPr bwMode="auto">
          <a:xfrm rot="16200000">
            <a:off x="4015589" y="5442724"/>
            <a:ext cx="227683" cy="987084"/>
          </a:xfrm>
          <a:prstGeom prst="downArrow">
            <a:avLst>
              <a:gd name="adj1" fmla="val 50000"/>
              <a:gd name="adj2" fmla="val 57225"/>
            </a:avLst>
          </a:prstGeom>
        </p:spPr>
        <p:style>
          <a:lnRef idx="2">
            <a:schemeClr val="dk1"/>
          </a:lnRef>
          <a:fillRef idx="1">
            <a:schemeClr val="lt1"/>
          </a:fillRef>
          <a:effectRef idx="0">
            <a:schemeClr val="dk1"/>
          </a:effectRef>
          <a:fontRef idx="minor">
            <a:schemeClr val="dk1"/>
          </a:fontRef>
        </p:style>
        <p:txBody>
          <a:bodyPr vert="eaVert"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endParaRPr lang="en-US" altLang="zh-CN" sz="2800" b="1">
              <a:solidFill>
                <a:srgbClr val="FF00FF"/>
              </a:solidFill>
              <a:ea typeface="楷体_GB2312" pitchFamily="49" charset="-122"/>
            </a:endParaRPr>
          </a:p>
          <a:p>
            <a:endParaRPr lang="en-US" altLang="zh-CN" sz="2800" b="1">
              <a:ea typeface="楷体_GB2312" pitchFamily="49" charset="-122"/>
            </a:endParaRPr>
          </a:p>
        </p:txBody>
      </p:sp>
      <p:sp>
        <p:nvSpPr>
          <p:cNvPr id="17" name="矩形 16"/>
          <p:cNvSpPr/>
          <p:nvPr/>
        </p:nvSpPr>
        <p:spPr>
          <a:xfrm>
            <a:off x="4693647" y="5699987"/>
            <a:ext cx="2954655" cy="461665"/>
          </a:xfrm>
          <a:prstGeom prst="rect">
            <a:avLst/>
          </a:prstGeom>
        </p:spPr>
        <p:txBody>
          <a:bodyPr wrap="none">
            <a:spAutoFit/>
          </a:bodyPr>
          <a:lstStyle/>
          <a:p>
            <a:r>
              <a:rPr lang="zh-CN" altLang="en-US" sz="2400" b="1" dirty="0">
                <a:latin typeface="+mn-ea"/>
                <a:ea typeface="+mn-ea"/>
              </a:rPr>
              <a:t>多个质点组成的系统</a:t>
            </a:r>
            <a:endParaRPr lang="zh-CN" altLang="en-US" sz="2400" b="1" dirty="0">
              <a:latin typeface="+mn-ea"/>
              <a:ea typeface="+mn-ea"/>
            </a:endParaRPr>
          </a:p>
        </p:txBody>
      </p:sp>
      <p:sp>
        <p:nvSpPr>
          <p:cNvPr id="18" name="文本框 17"/>
          <p:cNvSpPr txBox="1"/>
          <p:nvPr/>
        </p:nvSpPr>
        <p:spPr bwMode="auto">
          <a:xfrm>
            <a:off x="2584182" y="710569"/>
            <a:ext cx="4490630" cy="5264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66"/>
                </a:solidFill>
                <a:miter lim="800000"/>
                <a:headEnd/>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rtlCol="0">
            <a:spAutoFit/>
          </a:bodyPr>
          <a:lstStyle/>
          <a:p>
            <a:pPr>
              <a:lnSpc>
                <a:spcPct val="125000"/>
              </a:lnSpc>
            </a:pPr>
            <a:r>
              <a:rPr lang="zh-CN" altLang="en-US" sz="2400" dirty="0" smtClean="0">
                <a:solidFill>
                  <a:srgbClr val="7030A0"/>
                </a:solidFill>
                <a:latin typeface="华文新魏" panose="02010800040101010101" pitchFamily="2" charset="-122"/>
                <a:ea typeface="华文新魏" panose="02010800040101010101" pitchFamily="2" charset="-122"/>
              </a:rPr>
              <a:t>利用质点</a:t>
            </a:r>
            <a:r>
              <a:rPr lang="zh-CN" altLang="en-US" sz="2400" dirty="0">
                <a:solidFill>
                  <a:srgbClr val="7030A0"/>
                </a:solidFill>
                <a:latin typeface="华文新魏" panose="02010800040101010101" pitchFamily="2" charset="-122"/>
                <a:ea typeface="华文新魏" panose="02010800040101010101" pitchFamily="2" charset="-122"/>
              </a:rPr>
              <a:t>的</a:t>
            </a:r>
            <a:r>
              <a:rPr lang="zh-CN" altLang="en-US" sz="2400" dirty="0" smtClean="0">
                <a:solidFill>
                  <a:srgbClr val="7030A0"/>
                </a:solidFill>
                <a:latin typeface="华文新魏" panose="02010800040101010101" pitchFamily="2" charset="-122"/>
                <a:ea typeface="华文新魏" panose="02010800040101010101" pitchFamily="2" charset="-122"/>
              </a:rPr>
              <a:t>动能定理进行求和。</a:t>
            </a:r>
            <a:endParaRPr lang="zh-CN" altLang="en-US" sz="2400" dirty="0">
              <a:solidFill>
                <a:srgbClr val="7030A0"/>
              </a:solidFill>
              <a:latin typeface="华文新魏" panose="02010800040101010101" pitchFamily="2" charset="-122"/>
              <a:ea typeface="华文新魏" panose="02010800040101010101" pitchFamily="2" charset="-122"/>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ppt_x"/>
                                          </p:val>
                                        </p:tav>
                                        <p:tav tm="100000">
                                          <p:val>
                                            <p:strVal val="#ppt_x"/>
                                          </p:val>
                                        </p:tav>
                                      </p:tavLst>
                                    </p:anim>
                                    <p:anim calcmode="lin" valueType="num">
                                      <p:cBhvr additive="base">
                                        <p:cTn id="5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additive="base">
                                        <p:cTn id="55" dur="500" fill="hold"/>
                                        <p:tgtEl>
                                          <p:spTgt spid="13"/>
                                        </p:tgtEl>
                                        <p:attrNameLst>
                                          <p:attrName>ppt_x</p:attrName>
                                        </p:attrNameLst>
                                      </p:cBhvr>
                                      <p:tavLst>
                                        <p:tav tm="0">
                                          <p:val>
                                            <p:strVal val="#ppt_x"/>
                                          </p:val>
                                        </p:tav>
                                        <p:tav tm="100000">
                                          <p:val>
                                            <p:strVal val="#ppt_x"/>
                                          </p:val>
                                        </p:tav>
                                      </p:tavLst>
                                    </p:anim>
                                    <p:anim calcmode="lin" valueType="num">
                                      <p:cBhvr additive="base">
                                        <p:cTn id="56" dur="500" fill="hold"/>
                                        <p:tgtEl>
                                          <p:spTgt spid="13"/>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 calcmode="lin" valueType="num">
                                      <p:cBhvr additive="base">
                                        <p:cTn id="59" dur="500" fill="hold"/>
                                        <p:tgtEl>
                                          <p:spTgt spid="14"/>
                                        </p:tgtEl>
                                        <p:attrNameLst>
                                          <p:attrName>ppt_x</p:attrName>
                                        </p:attrNameLst>
                                      </p:cBhvr>
                                      <p:tavLst>
                                        <p:tav tm="0">
                                          <p:val>
                                            <p:strVal val="#ppt_x"/>
                                          </p:val>
                                        </p:tav>
                                        <p:tav tm="100000">
                                          <p:val>
                                            <p:strVal val="#ppt_x"/>
                                          </p:val>
                                        </p:tav>
                                      </p:tavLst>
                                    </p:anim>
                                    <p:anim calcmode="lin" valueType="num">
                                      <p:cBhvr additive="base">
                                        <p:cTn id="60" dur="500" fill="hold"/>
                                        <p:tgtEl>
                                          <p:spTgt spid="14"/>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anim calcmode="lin" valueType="num">
                                      <p:cBhvr additive="base">
                                        <p:cTn id="63" dur="500" fill="hold"/>
                                        <p:tgtEl>
                                          <p:spTgt spid="17"/>
                                        </p:tgtEl>
                                        <p:attrNameLst>
                                          <p:attrName>ppt_x</p:attrName>
                                        </p:attrNameLst>
                                      </p:cBhvr>
                                      <p:tavLst>
                                        <p:tav tm="0">
                                          <p:val>
                                            <p:strVal val="#ppt_x"/>
                                          </p:val>
                                        </p:tav>
                                        <p:tav tm="100000">
                                          <p:val>
                                            <p:strVal val="#ppt_x"/>
                                          </p:val>
                                        </p:tav>
                                      </p:tavLst>
                                    </p:anim>
                                    <p:anim calcmode="lin" valueType="num">
                                      <p:cBhvr additive="base">
                                        <p:cTn id="6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idx="1"/>
              </p:nvPr>
            </p:nvSpPr>
            <p:spPr>
              <a:xfrm>
                <a:off x="628650" y="692696"/>
                <a:ext cx="7886700" cy="5484267"/>
              </a:xfrm>
            </p:spPr>
            <p:txBody>
              <a:bodyPr>
                <a:noAutofit/>
              </a:bodyPr>
              <a:lstStyle/>
              <a:p>
                <a:pPr marL="0" indent="0" algn="just">
                  <a:lnSpc>
                    <a:spcPct val="150000"/>
                  </a:lnSpc>
                  <a:buNone/>
                </a:pPr>
                <a:r>
                  <a:rPr lang="en-US" altLang="zh-CN" sz="2600" b="1" dirty="0" smtClean="0">
                    <a:solidFill>
                      <a:srgbClr val="C00000"/>
                    </a:solidFill>
                    <a:latin typeface="黑体" panose="02010609060101010101" pitchFamily="49" charset="-122"/>
                    <a:ea typeface="黑体" panose="02010609060101010101" pitchFamily="49" charset="-122"/>
                  </a:rPr>
                  <a:t>3.</a:t>
                </a:r>
                <a:r>
                  <a:rPr lang="zh-CN" altLang="en-US" sz="2600" b="1" dirty="0" smtClean="0">
                    <a:solidFill>
                      <a:srgbClr val="C00000"/>
                    </a:solidFill>
                    <a:latin typeface="黑体" panose="02010609060101010101" pitchFamily="49" charset="-122"/>
                    <a:ea typeface="黑体" panose="02010609060101010101" pitchFamily="49" charset="-122"/>
                  </a:rPr>
                  <a:t>质心系的动能定理</a:t>
                </a:r>
                <a:endParaRPr lang="en-US" altLang="zh-CN" sz="2600" b="1" dirty="0" smtClean="0">
                  <a:solidFill>
                    <a:srgbClr val="C00000"/>
                  </a:solidFill>
                  <a:latin typeface="黑体" panose="02010609060101010101" pitchFamily="49" charset="-122"/>
                  <a:ea typeface="黑体" panose="02010609060101010101" pitchFamily="49" charset="-122"/>
                </a:endParaRPr>
              </a:p>
              <a:p>
                <a:pPr marL="0" indent="0" algn="just">
                  <a:lnSpc>
                    <a:spcPct val="150000"/>
                  </a:lnSpc>
                  <a:buNone/>
                </a:pPr>
                <a:r>
                  <a:rPr lang="zh-CN" altLang="en-US" sz="2400" b="1" dirty="0" smtClean="0">
                    <a:latin typeface="宋体" panose="02010600030101010101" pitchFamily="2" charset="-122"/>
                    <a:ea typeface="宋体" panose="02010600030101010101" pitchFamily="2" charset="-122"/>
                  </a:rPr>
                  <a:t>    </a:t>
                </a:r>
                <a:r>
                  <a:rPr lang="zh-CN" altLang="en-US" sz="2400" b="1" dirty="0" smtClean="0"/>
                  <a:t>在</a:t>
                </a:r>
                <a:r>
                  <a:rPr lang="zh-CN" altLang="en-US" sz="2400" b="1" dirty="0" smtClean="0">
                    <a:solidFill>
                      <a:srgbClr val="C00000"/>
                    </a:solidFill>
                  </a:rPr>
                  <a:t>质心系</a:t>
                </a:r>
                <a:r>
                  <a:rPr lang="zh-CN" altLang="en-US" sz="2400" b="1" dirty="0" smtClean="0"/>
                  <a:t>中，质点系的动能定理的形式与惯性系中的相同，而不论质心系是否是惯性系。</a:t>
                </a:r>
                <a:endParaRPr lang="en-US" altLang="zh-CN" sz="2400" b="1" dirty="0" smtClean="0"/>
              </a:p>
              <a:p>
                <a:pPr marL="0" indent="0" algn="just">
                  <a:lnSpc>
                    <a:spcPct val="150000"/>
                  </a:lnSpc>
                  <a:buNone/>
                </a:pPr>
                <a:endParaRPr lang="en-US" altLang="zh-CN" sz="2400" b="1" dirty="0" smtClean="0"/>
              </a:p>
              <a:p>
                <a:pPr marL="0" indent="0" algn="just">
                  <a:lnSpc>
                    <a:spcPct val="150000"/>
                  </a:lnSpc>
                  <a:buNone/>
                </a:pPr>
                <a:r>
                  <a:rPr lang="zh-CN" altLang="en-US" sz="2400" b="1" dirty="0" smtClean="0"/>
                  <a:t>设质心系为非惯性系，加速度为</a:t>
                </a:r>
                <a14:m>
                  <m:oMath xmlns:m="http://schemas.openxmlformats.org/officeDocument/2006/math">
                    <m:sSub>
                      <m:sSubPr>
                        <m:ctrlPr>
                          <a:rPr lang="en-US" altLang="zh-CN" sz="2400" b="1" i="1" smtClean="0">
                            <a:latin typeface="Cambria Math" panose="02040503050406030204" pitchFamily="18" charset="0"/>
                          </a:rPr>
                        </m:ctrlPr>
                      </m:sSubPr>
                      <m:e>
                        <m:acc>
                          <m:accPr>
                            <m:chr m:val="⃗"/>
                            <m:ctrlPr>
                              <a:rPr lang="en-US" altLang="zh-CN" sz="2400" b="1" i="1" smtClean="0">
                                <a:latin typeface="Cambria Math" panose="02040503050406030204" pitchFamily="18" charset="0"/>
                              </a:rPr>
                            </m:ctrlPr>
                          </m:accPr>
                          <m:e>
                            <m:r>
                              <a:rPr lang="en-US" altLang="zh-CN" sz="2400" b="1" i="1" smtClean="0">
                                <a:latin typeface="Cambria Math" panose="02040503050406030204" pitchFamily="18" charset="0"/>
                              </a:rPr>
                              <m:t>𝒂</m:t>
                            </m:r>
                          </m:e>
                        </m:acc>
                      </m:e>
                      <m:sub>
                        <m:r>
                          <a:rPr lang="en-US" altLang="zh-CN" sz="2400" b="1" i="1" smtClean="0">
                            <a:latin typeface="Cambria Math" panose="02040503050406030204" pitchFamily="18" charset="0"/>
                          </a:rPr>
                          <m:t>𝑪</m:t>
                        </m:r>
                      </m:sub>
                    </m:sSub>
                    <m:r>
                      <a:rPr lang="zh-CN" altLang="en-US" sz="2400" b="1" i="1">
                        <a:latin typeface="Cambria Math" panose="02040503050406030204" pitchFamily="18" charset="0"/>
                      </a:rPr>
                      <m:t>，</m:t>
                    </m:r>
                  </m:oMath>
                </a14:m>
                <a:r>
                  <a:rPr lang="zh-CN" altLang="en-US" sz="2400" b="1" dirty="0" smtClean="0"/>
                  <a:t>可以证明：惯性力做功为零。</a:t>
                </a:r>
                <a:endParaRPr lang="en-US" altLang="zh-CN" sz="2400" b="1" dirty="0" smtClean="0"/>
              </a:p>
              <a:p>
                <a:pPr marL="0" indent="0" algn="just">
                  <a:lnSpc>
                    <a:spcPct val="150000"/>
                  </a:lnSpc>
                  <a:buNone/>
                </a:pPr>
                <a:endParaRPr lang="zh-CN" altLang="en-US" sz="2400" b="1"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628650" y="692696"/>
                <a:ext cx="7886700" cy="5484267"/>
              </a:xfrm>
              <a:blipFill rotWithShape="1">
                <a:blip r:embed="rId1"/>
                <a:stretch>
                  <a:fillRect l="-1391" r="-1236"/>
                </a:stretch>
              </a:blipFill>
            </p:spPr>
            <p:txBody>
              <a:bodyPr/>
              <a:lstStyle/>
              <a:p>
                <a:r>
                  <a:rPr lang="zh-CN" altLang="en-US">
                    <a:noFill/>
                  </a:rPr>
                  <a:t> </a:t>
                </a:r>
                <a:endParaRPr lang="zh-CN" altLang="en-US">
                  <a:noFill/>
                </a:endParaRPr>
              </a:p>
            </p:txBody>
          </p:sp>
        </mc:Fallback>
      </mc:AlternateContent>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a:p>
        </p:txBody>
      </p:sp>
      <p:pic>
        <p:nvPicPr>
          <p:cNvPr id="7" name="图片 6"/>
          <p:cNvPicPr>
            <a:picLocks noChangeAspect="1"/>
          </p:cNvPicPr>
          <p:nvPr/>
        </p:nvPicPr>
        <p:blipFill>
          <a:blip r:embed="rId2"/>
          <a:stretch>
            <a:fillRect/>
          </a:stretch>
        </p:blipFill>
        <p:spPr>
          <a:xfrm>
            <a:off x="2339752" y="2708920"/>
            <a:ext cx="3378065" cy="576064"/>
          </a:xfrm>
          <a:prstGeom prst="rect">
            <a:avLst/>
          </a:prstGeom>
        </p:spPr>
      </p:pic>
      <p:pic>
        <p:nvPicPr>
          <p:cNvPr id="8" name="图片 7"/>
          <p:cNvPicPr>
            <a:picLocks noChangeAspect="1"/>
          </p:cNvPicPr>
          <p:nvPr/>
        </p:nvPicPr>
        <p:blipFill>
          <a:blip r:embed="rId3"/>
          <a:stretch>
            <a:fillRect/>
          </a:stretch>
        </p:blipFill>
        <p:spPr>
          <a:xfrm>
            <a:off x="1259632" y="4365104"/>
            <a:ext cx="3555417" cy="936104"/>
          </a:xfrm>
          <a:prstGeom prst="rect">
            <a:avLst/>
          </a:prstGeom>
        </p:spPr>
      </p:pic>
      <p:pic>
        <p:nvPicPr>
          <p:cNvPr id="9" name="图片 8"/>
          <p:cNvPicPr>
            <a:picLocks noChangeAspect="1"/>
          </p:cNvPicPr>
          <p:nvPr/>
        </p:nvPicPr>
        <p:blipFill>
          <a:blip r:embed="rId4"/>
          <a:stretch>
            <a:fillRect/>
          </a:stretch>
        </p:blipFill>
        <p:spPr>
          <a:xfrm>
            <a:off x="4815049" y="4389030"/>
            <a:ext cx="2565263" cy="895367"/>
          </a:xfrm>
          <a:prstGeom prst="rect">
            <a:avLst/>
          </a:prstGeom>
        </p:spPr>
      </p:pic>
      <p:pic>
        <p:nvPicPr>
          <p:cNvPr id="10" name="图片 9"/>
          <p:cNvPicPr>
            <a:picLocks noChangeAspect="1"/>
          </p:cNvPicPr>
          <p:nvPr/>
        </p:nvPicPr>
        <p:blipFill>
          <a:blip r:embed="rId5"/>
          <a:stretch>
            <a:fillRect/>
          </a:stretch>
        </p:blipFill>
        <p:spPr>
          <a:xfrm>
            <a:off x="1866685" y="5165771"/>
            <a:ext cx="2887404" cy="1035118"/>
          </a:xfrm>
          <a:prstGeom prst="rect">
            <a:avLst/>
          </a:prstGeom>
        </p:spPr>
      </p:pic>
      <p:pic>
        <p:nvPicPr>
          <p:cNvPr id="11" name="图片 10"/>
          <p:cNvPicPr>
            <a:picLocks noChangeAspect="1"/>
          </p:cNvPicPr>
          <p:nvPr/>
        </p:nvPicPr>
        <p:blipFill>
          <a:blip r:embed="rId6"/>
          <a:stretch>
            <a:fillRect/>
          </a:stretch>
        </p:blipFill>
        <p:spPr>
          <a:xfrm>
            <a:off x="4754089" y="5445223"/>
            <a:ext cx="621587" cy="4585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124744"/>
            <a:ext cx="7886700" cy="5052219"/>
          </a:xfrm>
        </p:spPr>
        <p:txBody>
          <a:bodyPr>
            <a:normAutofit/>
          </a:bodyPr>
          <a:lstStyle/>
          <a:p>
            <a:pPr marL="0" indent="0">
              <a:lnSpc>
                <a:spcPct val="150000"/>
              </a:lnSpc>
              <a:buNone/>
            </a:pPr>
            <a:r>
              <a:rPr lang="zh-CN" altLang="en-US" sz="2600" b="1" dirty="0">
                <a:solidFill>
                  <a:srgbClr val="C00000"/>
                </a:solidFill>
              </a:rPr>
              <a:t>研究内容的</a:t>
            </a:r>
            <a:r>
              <a:rPr lang="zh-CN" altLang="en-US" sz="2600" b="1" dirty="0" smtClean="0">
                <a:solidFill>
                  <a:srgbClr val="C00000"/>
                </a:solidFill>
              </a:rPr>
              <a:t>转变</a:t>
            </a:r>
            <a:r>
              <a:rPr lang="zh-CN" altLang="en-US" sz="2600" b="1" dirty="0">
                <a:solidFill>
                  <a:srgbClr val="C00000"/>
                </a:solidFill>
              </a:rPr>
              <a:t>：</a:t>
            </a:r>
            <a:endParaRPr lang="zh-CN" altLang="en-US" sz="2600" b="1" dirty="0">
              <a:solidFill>
                <a:srgbClr val="C00000"/>
              </a:solidFill>
            </a:endParaRPr>
          </a:p>
          <a:p>
            <a:pPr marL="0" indent="0">
              <a:lnSpc>
                <a:spcPct val="150000"/>
              </a:lnSpc>
              <a:buNone/>
            </a:pPr>
            <a:endParaRPr lang="en-US" altLang="zh-CN" sz="2400" b="1" dirty="0" smtClean="0">
              <a:latin typeface="+mn-ea"/>
            </a:endParaRPr>
          </a:p>
          <a:p>
            <a:pPr marL="0" indent="0">
              <a:lnSpc>
                <a:spcPct val="150000"/>
              </a:lnSpc>
              <a:buNone/>
            </a:pPr>
            <a:endParaRPr lang="en-US" altLang="zh-CN" sz="2400" b="1" dirty="0" smtClean="0">
              <a:latin typeface="+mn-ea"/>
            </a:endParaRPr>
          </a:p>
          <a:p>
            <a:pPr marL="0" indent="0">
              <a:lnSpc>
                <a:spcPct val="150000"/>
              </a:lnSpc>
              <a:buNone/>
            </a:pPr>
            <a:endParaRPr lang="en-US" altLang="zh-CN" sz="2400" b="1" dirty="0">
              <a:latin typeface="+mn-ea"/>
            </a:endParaRPr>
          </a:p>
          <a:p>
            <a:pPr marL="0" indent="0">
              <a:lnSpc>
                <a:spcPct val="110000"/>
              </a:lnSpc>
              <a:buNone/>
            </a:pPr>
            <a:r>
              <a:rPr lang="zh-CN" altLang="en-US" sz="2400" b="1" dirty="0" smtClean="0">
                <a:latin typeface="宋体" panose="02010600030101010101" pitchFamily="2" charset="-122"/>
                <a:ea typeface="宋体" panose="02010600030101010101" pitchFamily="2" charset="-122"/>
              </a:rPr>
              <a:t>    </a:t>
            </a:r>
            <a:r>
              <a:rPr lang="zh-CN" altLang="en-US" sz="2400" b="1" dirty="0" smtClean="0">
                <a:latin typeface="+mn-ea"/>
              </a:rPr>
              <a:t>要求</a:t>
            </a:r>
            <a:r>
              <a:rPr lang="zh-CN" altLang="en-US" sz="2400" b="1" dirty="0">
                <a:latin typeface="+mn-ea"/>
              </a:rPr>
              <a:t>：理解功、动能、势能和机械能量的概念，掌握机械能守恒定律。</a:t>
            </a:r>
            <a:endParaRPr lang="en-US" altLang="zh-CN" sz="2400" b="1" dirty="0">
              <a:latin typeface="+mn-ea"/>
            </a:endParaRPr>
          </a:p>
          <a:p>
            <a:pPr marL="0" indent="0">
              <a:lnSpc>
                <a:spcPct val="150000"/>
              </a:lnSpc>
              <a:buNone/>
            </a:pPr>
            <a:r>
              <a:rPr lang="zh-CN" altLang="en-US" sz="2400" b="1" dirty="0" smtClean="0">
                <a:latin typeface="宋体" panose="02010600030101010101" pitchFamily="2" charset="-122"/>
                <a:ea typeface="宋体" panose="02010600030101010101" pitchFamily="2" charset="-122"/>
              </a:rPr>
              <a:t>    </a:t>
            </a:r>
            <a:r>
              <a:rPr lang="zh-CN" altLang="en-US" sz="2400" b="1" dirty="0" smtClean="0"/>
              <a:t>守恒律</a:t>
            </a:r>
            <a:r>
              <a:rPr lang="zh-CN" altLang="en-US" sz="2400" b="1" dirty="0"/>
              <a:t>是大自然中的基本规律，适用范围远远超出了牛顿力学。</a:t>
            </a:r>
            <a:endParaRPr lang="zh-CN" altLang="en-US" sz="2400" b="1" dirty="0"/>
          </a:p>
        </p:txBody>
      </p:sp>
      <p:sp>
        <p:nvSpPr>
          <p:cNvPr id="4" name="灯片编号占位符 3"/>
          <p:cNvSpPr>
            <a:spLocks noGrp="1"/>
          </p:cNvSpPr>
          <p:nvPr>
            <p:ph type="sldNum" sz="quarter" idx="12"/>
          </p:nvPr>
        </p:nvSpPr>
        <p:spPr/>
        <p:txBody>
          <a:bodyPr/>
          <a:lstStyle/>
          <a:p>
            <a:pPr>
              <a:defRPr/>
            </a:pPr>
            <a:fld id="{561E39DC-0725-48F8-9F0C-20F2DD89ACFF}"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1601153" y="2060848"/>
            <a:ext cx="5857875" cy="1390650"/>
          </a:xfrm>
          <a:prstGeom prst="rect">
            <a:avLst/>
          </a:prstGeom>
        </p:spPr>
      </p:pic>
    </p:spTree>
  </p:cSld>
  <p:clrMapOvr>
    <a:masterClrMapping/>
  </p:clrMapOvr>
  <p:transition spd="med">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12141" y="692696"/>
            <a:ext cx="7886700" cy="5484267"/>
          </a:xfrm>
        </p:spPr>
        <p:txBody>
          <a:bodyPr/>
          <a:lstStyle/>
          <a:p>
            <a:pPr marL="0" indent="0">
              <a:buNone/>
            </a:pPr>
            <a:r>
              <a:rPr lang="zh-CN" altLang="en-US" sz="2400" b="1" dirty="0" smtClean="0">
                <a:solidFill>
                  <a:srgbClr val="C00000"/>
                </a:solidFill>
                <a:latin typeface="黑体" panose="02010609060101010101" pitchFamily="49" charset="-122"/>
                <a:ea typeface="黑体" panose="02010609060101010101" pitchFamily="49" charset="-122"/>
              </a:rPr>
              <a:t>证明：</a:t>
            </a:r>
            <a:endParaRPr lang="en-US" altLang="zh-CN" sz="2400" b="1" dirty="0" smtClean="0">
              <a:solidFill>
                <a:srgbClr val="C00000"/>
              </a:solidFill>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5536" y="1350696"/>
            <a:ext cx="8437578" cy="482453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548680"/>
            <a:ext cx="7886700" cy="5832648"/>
          </a:xfrm>
        </p:spPr>
        <p:txBody>
          <a:bodyPr>
            <a:normAutofit/>
          </a:bodyPr>
          <a:lstStyle/>
          <a:p>
            <a:pPr marL="0" indent="0" algn="just">
              <a:lnSpc>
                <a:spcPct val="150000"/>
              </a:lnSpc>
              <a:buNone/>
            </a:pPr>
            <a:r>
              <a:rPr lang="en-US" altLang="zh-CN" sz="2600" b="1" dirty="0" smtClean="0">
                <a:solidFill>
                  <a:srgbClr val="C00000"/>
                </a:solidFill>
                <a:latin typeface="黑体" panose="02010609060101010101" pitchFamily="49" charset="-122"/>
                <a:ea typeface="黑体" panose="02010609060101010101" pitchFamily="49" charset="-122"/>
              </a:rPr>
              <a:t>4.</a:t>
            </a:r>
            <a:r>
              <a:rPr lang="zh-CN" altLang="en-US" sz="2600" b="1" dirty="0" smtClean="0">
                <a:solidFill>
                  <a:srgbClr val="C00000"/>
                </a:solidFill>
                <a:latin typeface="黑体" panose="02010609060101010101" pitchFamily="49" charset="-122"/>
                <a:ea typeface="黑体" panose="02010609060101010101" pitchFamily="49" charset="-122"/>
              </a:rPr>
              <a:t>科尼希定理</a:t>
            </a:r>
            <a:endParaRPr lang="en-US" altLang="zh-CN" sz="2600" b="1" dirty="0" smtClean="0">
              <a:solidFill>
                <a:srgbClr val="C00000"/>
              </a:solidFill>
              <a:latin typeface="黑体" panose="02010609060101010101" pitchFamily="49" charset="-122"/>
              <a:ea typeface="黑体" panose="02010609060101010101" pitchFamily="49" charset="-122"/>
            </a:endParaRPr>
          </a:p>
          <a:p>
            <a:pPr marL="0" indent="0" algn="just">
              <a:lnSpc>
                <a:spcPct val="150000"/>
              </a:lnSpc>
              <a:buNone/>
            </a:pPr>
            <a:r>
              <a:rPr lang="zh-CN" altLang="en-US" sz="2400" b="1" dirty="0" smtClean="0">
                <a:solidFill>
                  <a:srgbClr val="0000CC"/>
                </a:solidFill>
              </a:rPr>
              <a:t>质点系的内动能</a:t>
            </a:r>
            <a:r>
              <a:rPr lang="zh-CN" altLang="en-US" sz="2400" dirty="0" smtClean="0"/>
              <a:t>：</a:t>
            </a:r>
            <a:r>
              <a:rPr lang="zh-CN" altLang="en-US" sz="2400" b="1" dirty="0" smtClean="0"/>
              <a:t>质点系相对于其质心参考系的总动能。</a:t>
            </a:r>
            <a:endParaRPr lang="en-US" altLang="zh-CN" sz="2400" b="1" dirty="0" smtClean="0"/>
          </a:p>
          <a:p>
            <a:pPr marL="0" indent="0" algn="just">
              <a:lnSpc>
                <a:spcPct val="200000"/>
              </a:lnSpc>
              <a:buNone/>
            </a:pPr>
            <a:endParaRPr lang="en-US" altLang="zh-CN" sz="2400" b="1" dirty="0" smtClean="0"/>
          </a:p>
          <a:p>
            <a:pPr marL="0" indent="0" algn="just">
              <a:lnSpc>
                <a:spcPct val="150000"/>
              </a:lnSpc>
              <a:buNone/>
            </a:pPr>
            <a:r>
              <a:rPr lang="zh-CN" altLang="en-US" sz="2400" b="1" dirty="0">
                <a:solidFill>
                  <a:srgbClr val="C00000"/>
                </a:solidFill>
                <a:latin typeface="黑体" panose="02010609060101010101" pitchFamily="49" charset="-122"/>
                <a:ea typeface="黑体" panose="02010609060101010101" pitchFamily="49" charset="-122"/>
              </a:rPr>
              <a:t>科尼</a:t>
            </a:r>
            <a:r>
              <a:rPr lang="zh-CN" altLang="en-US" sz="2400" b="1" dirty="0" smtClean="0">
                <a:solidFill>
                  <a:srgbClr val="C00000"/>
                </a:solidFill>
                <a:latin typeface="黑体" panose="02010609060101010101" pitchFamily="49" charset="-122"/>
                <a:ea typeface="黑体" panose="02010609060101010101" pitchFamily="49" charset="-122"/>
              </a:rPr>
              <a:t>希定理</a:t>
            </a:r>
            <a:r>
              <a:rPr lang="zh-CN" altLang="en-US" sz="2400" dirty="0" smtClean="0"/>
              <a:t>：</a:t>
            </a:r>
            <a:r>
              <a:rPr lang="zh-CN" altLang="en-US" sz="2400" b="1" dirty="0" smtClean="0"/>
              <a:t>质点系相对某一参考系的动能，等于质心相对该参考系的动能，加上质点系的</a:t>
            </a:r>
            <a:r>
              <a:rPr lang="zh-CN" altLang="en-US" sz="2400" b="1" dirty="0" smtClean="0">
                <a:solidFill>
                  <a:srgbClr val="C00000"/>
                </a:solidFill>
              </a:rPr>
              <a:t>内动能</a:t>
            </a:r>
            <a:r>
              <a:rPr lang="zh-CN" altLang="en-US" sz="2400" b="1" dirty="0" smtClean="0"/>
              <a:t>。</a:t>
            </a:r>
            <a:endParaRPr lang="en-US" altLang="zh-CN" sz="2400" b="1" dirty="0" smtClean="0"/>
          </a:p>
          <a:p>
            <a:pPr marL="0" indent="0" algn="just">
              <a:lnSpc>
                <a:spcPct val="150000"/>
              </a:lnSpc>
              <a:buNone/>
            </a:pPr>
            <a:endParaRPr lang="en-US" altLang="zh-CN" sz="2400" b="1" dirty="0" smtClean="0"/>
          </a:p>
          <a:p>
            <a:pPr marL="0" indent="0" algn="just">
              <a:lnSpc>
                <a:spcPct val="150000"/>
              </a:lnSpc>
              <a:buNone/>
            </a:pPr>
            <a:r>
              <a:rPr lang="zh-CN" altLang="en-US" sz="2400" b="1" dirty="0" smtClean="0">
                <a:latin typeface="楷体" panose="02010609060101010101" pitchFamily="49" charset="-122"/>
                <a:ea typeface="楷体" panose="02010609060101010101" pitchFamily="49" charset="-122"/>
              </a:rPr>
              <a:t>例如，一个篮球在空中运动，其内部气体相对与地面的总动能等于其中气体分子的轨道动能和它们相对于这气体分子质心的动能。</a:t>
            </a:r>
            <a:endParaRPr lang="en-US" altLang="zh-CN" sz="2400" b="1" dirty="0">
              <a:latin typeface="楷体" panose="02010609060101010101" pitchFamily="49" charset="-122"/>
              <a:ea typeface="楷体" panose="02010609060101010101" pitchFamily="49" charset="-122"/>
            </a:endParaRPr>
          </a:p>
        </p:txBody>
      </p:sp>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a:p>
        </p:txBody>
      </p:sp>
      <p:pic>
        <p:nvPicPr>
          <p:cNvPr id="2" name="图片 1"/>
          <p:cNvPicPr>
            <a:picLocks noChangeAspect="1"/>
          </p:cNvPicPr>
          <p:nvPr/>
        </p:nvPicPr>
        <p:blipFill>
          <a:blip r:embed="rId1"/>
          <a:stretch>
            <a:fillRect/>
          </a:stretch>
        </p:blipFill>
        <p:spPr>
          <a:xfrm>
            <a:off x="2555776" y="1808380"/>
            <a:ext cx="2998597" cy="1044556"/>
          </a:xfrm>
          <a:prstGeom prst="rect">
            <a:avLst/>
          </a:prstGeom>
        </p:spPr>
      </p:pic>
      <p:pic>
        <p:nvPicPr>
          <p:cNvPr id="5" name="图片 4"/>
          <p:cNvPicPr>
            <a:picLocks noChangeAspect="1"/>
          </p:cNvPicPr>
          <p:nvPr/>
        </p:nvPicPr>
        <p:blipFill>
          <a:blip r:embed="rId2"/>
          <a:stretch>
            <a:fillRect/>
          </a:stretch>
        </p:blipFill>
        <p:spPr>
          <a:xfrm>
            <a:off x="2555776" y="4005064"/>
            <a:ext cx="2779826" cy="62585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764704"/>
            <a:ext cx="7886700" cy="5412259"/>
          </a:xfrm>
        </p:spPr>
        <p:txBody>
          <a:bodyPr>
            <a:normAutofit/>
          </a:bodyPr>
          <a:lstStyle/>
          <a:p>
            <a:pPr marL="0" indent="0" algn="just">
              <a:lnSpc>
                <a:spcPct val="150000"/>
              </a:lnSpc>
              <a:buNone/>
            </a:pPr>
            <a:r>
              <a:rPr lang="zh-CN" altLang="en-US" sz="2400" b="1" dirty="0" smtClean="0">
                <a:latin typeface="+mn-ea"/>
              </a:rPr>
              <a:t>柯尼希定理证明：</a:t>
            </a:r>
            <a:endParaRPr lang="en-US" altLang="zh-CN" sz="2400" b="1" dirty="0" smtClean="0">
              <a:latin typeface="+mn-ea"/>
            </a:endParaRPr>
          </a:p>
          <a:p>
            <a:pPr marL="0" indent="0" algn="just">
              <a:lnSpc>
                <a:spcPct val="150000"/>
              </a:lnSpc>
              <a:buNone/>
            </a:pPr>
            <a:endParaRPr lang="en-US" altLang="zh-CN" sz="2400" b="1" dirty="0">
              <a:latin typeface="+mn-ea"/>
            </a:endParaRPr>
          </a:p>
          <a:p>
            <a:pPr marL="0" indent="0" algn="just">
              <a:lnSpc>
                <a:spcPct val="150000"/>
              </a:lnSpc>
              <a:buNone/>
            </a:pPr>
            <a:endParaRPr lang="en-US" altLang="zh-CN" sz="2400" b="1" dirty="0" smtClean="0">
              <a:latin typeface="+mn-ea"/>
            </a:endParaRPr>
          </a:p>
          <a:p>
            <a:pPr marL="0" indent="0" algn="just">
              <a:lnSpc>
                <a:spcPct val="150000"/>
              </a:lnSpc>
              <a:buNone/>
            </a:pPr>
            <a:endParaRPr lang="en-US" altLang="zh-CN" sz="2400" b="1" dirty="0">
              <a:latin typeface="+mn-ea"/>
            </a:endParaRPr>
          </a:p>
          <a:p>
            <a:pPr marL="0" indent="0" algn="just">
              <a:lnSpc>
                <a:spcPct val="150000"/>
              </a:lnSpc>
              <a:buNone/>
            </a:pPr>
            <a:endParaRPr lang="en-US" altLang="zh-CN" sz="2400" b="1" dirty="0" smtClean="0">
              <a:latin typeface="+mn-ea"/>
            </a:endParaRPr>
          </a:p>
          <a:p>
            <a:pPr marL="0" indent="0" algn="just">
              <a:lnSpc>
                <a:spcPct val="150000"/>
              </a:lnSpc>
              <a:buNone/>
            </a:pPr>
            <a:endParaRPr lang="en-US" altLang="zh-CN" sz="2400" b="1" dirty="0">
              <a:latin typeface="+mn-ea"/>
            </a:endParaRPr>
          </a:p>
          <a:p>
            <a:pPr marL="0" indent="0" algn="just">
              <a:lnSpc>
                <a:spcPct val="150000"/>
              </a:lnSpc>
              <a:buNone/>
            </a:pPr>
            <a:endParaRPr lang="en-US" altLang="zh-CN" sz="2400" b="1" dirty="0" smtClean="0">
              <a:latin typeface="+mn-ea"/>
            </a:endParaRPr>
          </a:p>
          <a:p>
            <a:pPr marL="0" indent="0" algn="just">
              <a:lnSpc>
                <a:spcPct val="150000"/>
              </a:lnSpc>
              <a:buNone/>
            </a:pPr>
            <a:r>
              <a:rPr lang="zh-CN" altLang="en-US" sz="2400" b="1" dirty="0">
                <a:latin typeface="+mn-ea"/>
              </a:rPr>
              <a:t>得</a:t>
            </a:r>
            <a:r>
              <a:rPr lang="zh-CN" altLang="en-US" sz="2400" b="1" dirty="0" smtClean="0">
                <a:latin typeface="+mn-ea"/>
              </a:rPr>
              <a:t>证。</a:t>
            </a:r>
            <a:endParaRPr lang="en-US" altLang="zh-CN" sz="2400" b="1" dirty="0" smtClean="0">
              <a:latin typeface="+mn-ea"/>
            </a:endParaRPr>
          </a:p>
          <a:p>
            <a:pPr marL="0" indent="0" algn="just">
              <a:lnSpc>
                <a:spcPct val="150000"/>
              </a:lnSpc>
              <a:buNone/>
            </a:pPr>
            <a:endParaRPr lang="zh-CN" altLang="en-US" sz="2400" b="1" dirty="0">
              <a:latin typeface="+mn-ea"/>
            </a:endParaRPr>
          </a:p>
        </p:txBody>
      </p:sp>
      <p:sp>
        <p:nvSpPr>
          <p:cNvPr id="4" name="灯片编号占位符 3"/>
          <p:cNvSpPr>
            <a:spLocks noGrp="1"/>
          </p:cNvSpPr>
          <p:nvPr>
            <p:ph type="sldNum" sz="quarter" idx="12"/>
          </p:nvPr>
        </p:nvSpPr>
        <p:spPr/>
        <p:txBody>
          <a:bodyPr/>
          <a:lstStyle/>
          <a:p>
            <a:pPr>
              <a:defRPr/>
            </a:pPr>
            <a:fld id="{561E39DC-0725-48F8-9F0C-20F2DD89ACFF}"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1331640" y="1484784"/>
            <a:ext cx="1931492" cy="621506"/>
          </a:xfrm>
          <a:prstGeom prst="rect">
            <a:avLst/>
          </a:prstGeom>
        </p:spPr>
      </p:pic>
      <p:pic>
        <p:nvPicPr>
          <p:cNvPr id="6" name="图片 5"/>
          <p:cNvPicPr>
            <a:picLocks noChangeAspect="1"/>
          </p:cNvPicPr>
          <p:nvPr/>
        </p:nvPicPr>
        <p:blipFill>
          <a:blip r:embed="rId2"/>
          <a:stretch>
            <a:fillRect/>
          </a:stretch>
        </p:blipFill>
        <p:spPr>
          <a:xfrm>
            <a:off x="1364189" y="2204864"/>
            <a:ext cx="1653059" cy="1081596"/>
          </a:xfrm>
          <a:prstGeom prst="rect">
            <a:avLst/>
          </a:prstGeom>
        </p:spPr>
      </p:pic>
      <p:pic>
        <p:nvPicPr>
          <p:cNvPr id="7" name="图片 6"/>
          <p:cNvPicPr>
            <a:picLocks noChangeAspect="1"/>
          </p:cNvPicPr>
          <p:nvPr/>
        </p:nvPicPr>
        <p:blipFill>
          <a:blip r:embed="rId3"/>
          <a:stretch>
            <a:fillRect/>
          </a:stretch>
        </p:blipFill>
        <p:spPr>
          <a:xfrm>
            <a:off x="2987824" y="2204864"/>
            <a:ext cx="3133249" cy="1081596"/>
          </a:xfrm>
          <a:prstGeom prst="rect">
            <a:avLst/>
          </a:prstGeom>
        </p:spPr>
      </p:pic>
      <p:pic>
        <p:nvPicPr>
          <p:cNvPr id="8" name="图片 7"/>
          <p:cNvPicPr>
            <a:picLocks noChangeAspect="1"/>
          </p:cNvPicPr>
          <p:nvPr/>
        </p:nvPicPr>
        <p:blipFill>
          <a:blip r:embed="rId4"/>
          <a:stretch>
            <a:fillRect/>
          </a:stretch>
        </p:blipFill>
        <p:spPr>
          <a:xfrm>
            <a:off x="1475656" y="3286460"/>
            <a:ext cx="5911496" cy="1110295"/>
          </a:xfrm>
          <a:prstGeom prst="rect">
            <a:avLst/>
          </a:prstGeom>
        </p:spPr>
      </p:pic>
      <p:pic>
        <p:nvPicPr>
          <p:cNvPr id="9" name="图片 8"/>
          <p:cNvPicPr>
            <a:picLocks noChangeAspect="1"/>
          </p:cNvPicPr>
          <p:nvPr/>
        </p:nvPicPr>
        <p:blipFill>
          <a:blip r:embed="rId5"/>
          <a:stretch>
            <a:fillRect/>
          </a:stretch>
        </p:blipFill>
        <p:spPr>
          <a:xfrm>
            <a:off x="1496367" y="4415744"/>
            <a:ext cx="4011737" cy="1115573"/>
          </a:xfrm>
          <a:prstGeom prst="rect">
            <a:avLst/>
          </a:prstGeom>
        </p:spPr>
      </p:pic>
      <p:sp>
        <p:nvSpPr>
          <p:cNvPr id="10" name="乘号 9"/>
          <p:cNvSpPr/>
          <p:nvPr/>
        </p:nvSpPr>
        <p:spPr>
          <a:xfrm>
            <a:off x="4318842" y="3286460"/>
            <a:ext cx="500636" cy="1152128"/>
          </a:xfrm>
          <a:prstGeom prst="mathMultiply">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idx="1"/>
              </p:nvPr>
            </p:nvSpPr>
            <p:spPr>
              <a:xfrm>
                <a:off x="179512" y="44624"/>
                <a:ext cx="8784976" cy="6676852"/>
              </a:xfrm>
            </p:spPr>
            <p:txBody>
              <a:bodyPr>
                <a:normAutofit/>
              </a:bodyPr>
              <a:lstStyle/>
              <a:p>
                <a:pPr marL="0" indent="0" algn="just">
                  <a:lnSpc>
                    <a:spcPct val="150000"/>
                  </a:lnSpc>
                  <a:buNone/>
                </a:pPr>
                <a:r>
                  <a:rPr lang="zh-CN" altLang="en-US" sz="2400" b="1" dirty="0" smtClean="0">
                    <a:solidFill>
                      <a:srgbClr val="C00000"/>
                    </a:solidFill>
                    <a:latin typeface="+mn-ea"/>
                  </a:rPr>
                  <a:t>例</a:t>
                </a:r>
                <a:r>
                  <a:rPr lang="en-US" altLang="zh-CN" sz="2400" b="1" dirty="0" smtClean="0">
                    <a:solidFill>
                      <a:srgbClr val="C00000"/>
                    </a:solidFill>
                    <a:latin typeface="+mn-ea"/>
                  </a:rPr>
                  <a:t>1 </a:t>
                </a:r>
                <a:r>
                  <a:rPr lang="zh-CN" altLang="en-US" sz="2400" b="1" dirty="0" smtClean="0">
                    <a:latin typeface="+mn-ea"/>
                  </a:rPr>
                  <a:t>一</a:t>
                </a:r>
                <a:r>
                  <a:rPr lang="zh-CN" altLang="en-US" sz="2400" b="1" dirty="0">
                    <a:latin typeface="+mn-ea"/>
                  </a:rPr>
                  <a:t>质量为</a:t>
                </a:r>
                <a:r>
                  <a:rPr lang="en-US" altLang="zh-CN" sz="2400" b="1" dirty="0" smtClean="0">
                    <a:latin typeface="Times New Roman" panose="02020603050405020304" pitchFamily="18" charset="0"/>
                    <a:cs typeface="Times New Roman" panose="02020603050405020304" pitchFamily="18" charset="0"/>
                  </a:rPr>
                  <a:t>1.0kg</a:t>
                </a:r>
                <a:r>
                  <a:rPr lang="zh-CN" altLang="en-US" sz="2400" b="1" dirty="0" smtClean="0">
                    <a:latin typeface="+mn-ea"/>
                  </a:rPr>
                  <a:t>的</a:t>
                </a:r>
                <a:r>
                  <a:rPr lang="zh-CN" altLang="en-US" sz="2400" b="1" dirty="0">
                    <a:latin typeface="+mn-ea"/>
                  </a:rPr>
                  <a:t>小球系在长为</a:t>
                </a:r>
                <a:r>
                  <a:rPr lang="en-US" altLang="zh-CN" sz="2400" b="1" dirty="0">
                    <a:latin typeface="Times New Roman" panose="02020603050405020304" pitchFamily="18" charset="0"/>
                    <a:cs typeface="Times New Roman" panose="02020603050405020304" pitchFamily="18" charset="0"/>
                  </a:rPr>
                  <a:t>1.0m</a:t>
                </a:r>
                <a:r>
                  <a:rPr lang="zh-CN" altLang="en-US" sz="2400" b="1" dirty="0" smtClean="0">
                    <a:latin typeface="+mn-ea"/>
                  </a:rPr>
                  <a:t>细</a:t>
                </a:r>
                <a:r>
                  <a:rPr lang="zh-CN" altLang="en-US" sz="2400" b="1" dirty="0">
                    <a:latin typeface="+mn-ea"/>
                  </a:rPr>
                  <a:t>绳</a:t>
                </a:r>
                <a:r>
                  <a:rPr lang="zh-CN" altLang="en-US" sz="2400" b="1" dirty="0" smtClean="0">
                    <a:latin typeface="+mn-ea"/>
                  </a:rPr>
                  <a:t>下端，绳</a:t>
                </a:r>
                <a:r>
                  <a:rPr lang="zh-CN" altLang="en-US" sz="2400" b="1" dirty="0">
                    <a:latin typeface="+mn-ea"/>
                  </a:rPr>
                  <a:t>的上端固定在天花板</a:t>
                </a:r>
                <a:r>
                  <a:rPr lang="zh-CN" altLang="en-US" sz="2400" b="1" dirty="0" smtClean="0">
                    <a:latin typeface="+mn-ea"/>
                  </a:rPr>
                  <a:t>上</a:t>
                </a:r>
                <a:r>
                  <a:rPr lang="zh-CN" altLang="en-US" sz="2400" b="1" dirty="0">
                    <a:latin typeface="+mn-ea"/>
                  </a:rPr>
                  <a:t>。</a:t>
                </a:r>
                <a:r>
                  <a:rPr lang="zh-CN" altLang="en-US" sz="2400" b="1" dirty="0" smtClean="0">
                    <a:latin typeface="+mn-ea"/>
                  </a:rPr>
                  <a:t>起初</a:t>
                </a:r>
                <a:r>
                  <a:rPr lang="zh-CN" altLang="en-US" sz="2400" b="1" dirty="0">
                    <a:latin typeface="+mn-ea"/>
                  </a:rPr>
                  <a:t>把绳子放在与竖直线</a:t>
                </a:r>
                <a:r>
                  <a:rPr lang="zh-CN" altLang="en-US" sz="2400" b="1" dirty="0" smtClean="0">
                    <a:latin typeface="+mn-ea"/>
                  </a:rPr>
                  <a:t>成</a:t>
                </a:r>
                <a:r>
                  <a:rPr lang="en-US" altLang="zh-CN" sz="2400" b="1" dirty="0">
                    <a:latin typeface="Times New Roman" panose="02020603050405020304" pitchFamily="18" charset="0"/>
                    <a:cs typeface="Times New Roman" panose="02020603050405020304" pitchFamily="18" charset="0"/>
                  </a:rPr>
                  <a:t>30</a:t>
                </a:r>
                <a:r>
                  <a:rPr lang="en-US" altLang="zh-CN" sz="2400" b="1" baseline="30000" dirty="0" smtClean="0">
                    <a:latin typeface="+mn-ea"/>
                  </a:rPr>
                  <a:t>o</a:t>
                </a:r>
                <a:r>
                  <a:rPr lang="zh-CN" altLang="en-US" sz="2400" b="1" dirty="0" smtClean="0">
                    <a:latin typeface="+mn-ea"/>
                  </a:rPr>
                  <a:t>度角处，然后</a:t>
                </a:r>
                <a:r>
                  <a:rPr lang="zh-CN" altLang="en-US" sz="2400" b="1" dirty="0">
                    <a:latin typeface="+mn-ea"/>
                  </a:rPr>
                  <a:t>放手使小球沿圆弧</a:t>
                </a:r>
                <a:r>
                  <a:rPr lang="zh-CN" altLang="en-US" sz="2400" b="1" dirty="0" smtClean="0">
                    <a:latin typeface="+mn-ea"/>
                  </a:rPr>
                  <a:t>下落</a:t>
                </a:r>
                <a:r>
                  <a:rPr lang="zh-CN" altLang="en-US" sz="2400" b="1" dirty="0">
                    <a:latin typeface="+mn-ea"/>
                  </a:rPr>
                  <a:t>。</a:t>
                </a:r>
                <a:r>
                  <a:rPr lang="zh-CN" altLang="en-US" sz="2400" b="1" dirty="0" smtClean="0">
                    <a:latin typeface="+mn-ea"/>
                  </a:rPr>
                  <a:t>试</a:t>
                </a:r>
                <a:r>
                  <a:rPr lang="zh-CN" altLang="en-US" sz="2400" b="1" dirty="0">
                    <a:latin typeface="+mn-ea"/>
                  </a:rPr>
                  <a:t>求绳与竖直线</a:t>
                </a:r>
                <a:r>
                  <a:rPr lang="zh-CN" altLang="en-US" sz="2400" b="1" dirty="0" smtClean="0">
                    <a:latin typeface="+mn-ea"/>
                  </a:rPr>
                  <a:t>成</a:t>
                </a:r>
                <a:r>
                  <a:rPr lang="en-US" altLang="zh-CN" sz="2400" b="1" dirty="0">
                    <a:latin typeface="Times New Roman" panose="02020603050405020304" pitchFamily="18" charset="0"/>
                    <a:cs typeface="Times New Roman" panose="02020603050405020304" pitchFamily="18" charset="0"/>
                  </a:rPr>
                  <a:t>10</a:t>
                </a:r>
                <a:r>
                  <a:rPr lang="en-US" altLang="zh-CN" sz="2400" b="1" baseline="30000" dirty="0">
                    <a:latin typeface="+mn-ea"/>
                  </a:rPr>
                  <a:t>o</a:t>
                </a:r>
                <a:r>
                  <a:rPr lang="zh-CN" altLang="en-US" sz="2400" b="1" dirty="0" smtClean="0">
                    <a:latin typeface="+mn-ea"/>
                  </a:rPr>
                  <a:t>角</a:t>
                </a:r>
                <a:r>
                  <a:rPr lang="zh-CN" altLang="en-US" sz="2400" b="1" dirty="0">
                    <a:latin typeface="+mn-ea"/>
                  </a:rPr>
                  <a:t>时小球的</a:t>
                </a:r>
                <a:r>
                  <a:rPr lang="zh-CN" altLang="en-US" sz="2400" b="1" dirty="0" smtClean="0">
                    <a:latin typeface="+mn-ea"/>
                  </a:rPr>
                  <a:t>速率。</a:t>
                </a:r>
                <a:endParaRPr lang="en-US" altLang="zh-CN" sz="2400" b="1" dirty="0">
                  <a:latin typeface="+mn-ea"/>
                </a:endParaRPr>
              </a:p>
              <a:p>
                <a:pPr marL="0" indent="0" algn="just">
                  <a:lnSpc>
                    <a:spcPct val="100000"/>
                  </a:lnSpc>
                  <a:buNone/>
                </a:pPr>
                <a:r>
                  <a:rPr lang="zh-CN" altLang="en-US" sz="2400" b="1" dirty="0" smtClean="0">
                    <a:solidFill>
                      <a:srgbClr val="C00000"/>
                    </a:solidFill>
                    <a:latin typeface="楷体" panose="02010609060101010101" pitchFamily="49" charset="-122"/>
                    <a:ea typeface="楷体" panose="02010609060101010101" pitchFamily="49" charset="-122"/>
                  </a:rPr>
                  <a:t>解</a:t>
                </a:r>
                <a:r>
                  <a:rPr lang="zh-CN" altLang="en-US" sz="2400" b="1" dirty="0" smtClean="0">
                    <a:latin typeface="楷体" panose="02010609060101010101" pitchFamily="49" charset="-122"/>
                    <a:ea typeface="楷体" panose="02010609060101010101" pitchFamily="49" charset="-122"/>
                  </a:rPr>
                  <a:t> 如图所示，设绳子与竖直线成</a:t>
                </a:r>
                <a:r>
                  <a:rPr lang="en-US" altLang="zh-CN" sz="2400" b="1" dirty="0" smtClean="0">
                    <a:latin typeface="楷体" panose="02010609060101010101" pitchFamily="49" charset="-122"/>
                    <a:ea typeface="楷体" panose="02010609060101010101" pitchFamily="49" charset="-122"/>
                  </a:rPr>
                  <a:t>30</a:t>
                </a:r>
                <a:r>
                  <a:rPr lang="en-US" altLang="zh-CN" sz="2400" b="1" baseline="30000" dirty="0">
                    <a:latin typeface="+mn-ea"/>
                  </a:rPr>
                  <a:t>o</a:t>
                </a:r>
                <a:r>
                  <a:rPr lang="zh-CN" altLang="en-US" sz="2400" b="1" dirty="0" smtClean="0">
                    <a:latin typeface="楷体" panose="02010609060101010101" pitchFamily="49" charset="-122"/>
                    <a:ea typeface="楷体" panose="02010609060101010101" pitchFamily="49" charset="-122"/>
                  </a:rPr>
                  <a:t>和</a:t>
                </a:r>
                <a:r>
                  <a:rPr lang="en-US" altLang="zh-CN" sz="2400" b="1" dirty="0" smtClean="0">
                    <a:latin typeface="楷体" panose="02010609060101010101" pitchFamily="49" charset="-122"/>
                    <a:ea typeface="楷体" panose="02010609060101010101" pitchFamily="49" charset="-122"/>
                  </a:rPr>
                  <a:t>10</a:t>
                </a:r>
                <a:r>
                  <a:rPr lang="en-US" altLang="zh-CN" sz="2400" b="1" baseline="30000" dirty="0">
                    <a:latin typeface="+mn-ea"/>
                  </a:rPr>
                  <a:t>o</a:t>
                </a:r>
                <a:endParaRPr lang="en-US" altLang="zh-CN" sz="2400" b="1" dirty="0" smtClean="0">
                  <a:latin typeface="楷体" panose="02010609060101010101" pitchFamily="49" charset="-122"/>
                  <a:ea typeface="楷体" panose="02010609060101010101" pitchFamily="49" charset="-122"/>
                </a:endParaRPr>
              </a:p>
              <a:p>
                <a:pPr marL="0" indent="0" algn="just">
                  <a:lnSpc>
                    <a:spcPct val="100000"/>
                  </a:lnSpc>
                  <a:buNone/>
                </a:pPr>
                <a:r>
                  <a:rPr lang="zh-CN" altLang="en-US" sz="2400" b="1" dirty="0" smtClean="0">
                    <a:latin typeface="楷体" panose="02010609060101010101" pitchFamily="49" charset="-122"/>
                    <a:ea typeface="楷体" panose="02010609060101010101" pitchFamily="49" charset="-122"/>
                  </a:rPr>
                  <a:t>角时小球的位置分别为</a:t>
                </a:r>
                <a:r>
                  <a:rPr lang="en-US" altLang="zh-CN" sz="2400" b="1" i="1" dirty="0" smtClean="0">
                    <a:latin typeface="Times New Roman" panose="02020603050405020304" pitchFamily="18" charset="0"/>
                    <a:ea typeface="楷体" panose="02010609060101010101" pitchFamily="49" charset="-122"/>
                    <a:cs typeface="Times New Roman" panose="02020603050405020304" pitchFamily="18" charset="0"/>
                  </a:rPr>
                  <a:t>A</a:t>
                </a:r>
                <a:r>
                  <a:rPr lang="zh-CN" altLang="en-US" sz="2400" b="1" dirty="0" smtClean="0">
                    <a:latin typeface="楷体" panose="02010609060101010101" pitchFamily="49" charset="-122"/>
                    <a:ea typeface="楷体" panose="02010609060101010101" pitchFamily="49" charset="-122"/>
                  </a:rPr>
                  <a:t>和</a:t>
                </a:r>
                <a:r>
                  <a:rPr lang="en-US" altLang="zh-CN" sz="2400" b="1" i="1" dirty="0">
                    <a:latin typeface="Times New Roman" panose="02020603050405020304" pitchFamily="18" charset="0"/>
                    <a:ea typeface="楷体" panose="02010609060101010101" pitchFamily="49" charset="-122"/>
                    <a:cs typeface="Times New Roman" panose="02020603050405020304" pitchFamily="18" charset="0"/>
                  </a:rPr>
                  <a:t>B</a:t>
                </a:r>
                <a:r>
                  <a:rPr lang="en-US" altLang="zh-CN" sz="2400" b="1" dirty="0" smtClean="0">
                    <a:latin typeface="楷体" panose="02010609060101010101" pitchFamily="49" charset="-122"/>
                    <a:ea typeface="楷体" panose="02010609060101010101" pitchFamily="49" charset="-122"/>
                  </a:rPr>
                  <a:t>, </a:t>
                </a:r>
                <a:r>
                  <a:rPr lang="zh-CN" altLang="en-US" sz="2400" b="1" dirty="0" smtClean="0">
                    <a:latin typeface="楷体" panose="02010609060101010101" pitchFamily="49" charset="-122"/>
                    <a:ea typeface="楷体" panose="02010609060101010101" pitchFamily="49" charset="-122"/>
                  </a:rPr>
                  <a:t>小球下落过</a:t>
                </a:r>
                <a:endParaRPr lang="en-US" altLang="zh-CN" sz="2400" b="1" dirty="0" smtClean="0">
                  <a:latin typeface="楷体" panose="02010609060101010101" pitchFamily="49" charset="-122"/>
                  <a:ea typeface="楷体" panose="02010609060101010101" pitchFamily="49" charset="-122"/>
                </a:endParaRPr>
              </a:p>
              <a:p>
                <a:pPr marL="0" indent="0" algn="just">
                  <a:lnSpc>
                    <a:spcPct val="100000"/>
                  </a:lnSpc>
                  <a:buNone/>
                </a:pPr>
                <a:r>
                  <a:rPr lang="zh-CN" altLang="en-US" sz="2400" b="1" dirty="0" smtClean="0">
                    <a:latin typeface="楷体" panose="02010609060101010101" pitchFamily="49" charset="-122"/>
                    <a:ea typeface="楷体" panose="02010609060101010101" pitchFamily="49" charset="-122"/>
                  </a:rPr>
                  <a:t>程中，合外力</a:t>
                </a:r>
                <a14:m>
                  <m:oMath xmlns:m="http://schemas.openxmlformats.org/officeDocument/2006/math">
                    <m:acc>
                      <m:accPr>
                        <m:chr m:val="⃗"/>
                        <m:ctrlPr>
                          <a:rPr lang="en-US" altLang="zh-CN" sz="2400" b="1" i="1" dirty="0" smtClean="0">
                            <a:latin typeface="Cambria Math" panose="02040503050406030204" pitchFamily="18" charset="0"/>
                          </a:rPr>
                        </m:ctrlPr>
                      </m:accPr>
                      <m:e>
                        <m:r>
                          <a:rPr lang="en-US" altLang="zh-CN" sz="2400" b="1" i="1" dirty="0" smtClean="0">
                            <a:latin typeface="Cambria Math" panose="02040503050406030204" pitchFamily="18" charset="0"/>
                          </a:rPr>
                          <m:t>𝑻</m:t>
                        </m:r>
                      </m:e>
                    </m:acc>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𝒎</m:t>
                    </m:r>
                    <m:acc>
                      <m:accPr>
                        <m:chr m:val="⃗"/>
                        <m:ctrlPr>
                          <a:rPr lang="en-US" altLang="zh-CN" sz="2400" b="1" i="1" dirty="0" smtClean="0">
                            <a:latin typeface="Cambria Math" panose="02040503050406030204" pitchFamily="18" charset="0"/>
                          </a:rPr>
                        </m:ctrlPr>
                      </m:accPr>
                      <m:e>
                        <m:r>
                          <a:rPr lang="en-US" altLang="zh-CN" sz="2400" b="1" i="1" dirty="0" smtClean="0">
                            <a:latin typeface="Cambria Math" panose="02040503050406030204" pitchFamily="18" charset="0"/>
                          </a:rPr>
                          <m:t>𝒈</m:t>
                        </m:r>
                      </m:e>
                    </m:acc>
                    <m:r>
                      <a:rPr lang="zh-CN" altLang="en-US" sz="2400" b="1" i="1" dirty="0">
                        <a:latin typeface="Cambria Math" panose="02040503050406030204" pitchFamily="18" charset="0"/>
                      </a:rPr>
                      <m:t>对</m:t>
                    </m:r>
                  </m:oMath>
                </a14:m>
                <a:r>
                  <a:rPr lang="zh-CN" altLang="en-US" sz="2400" b="1" dirty="0" smtClean="0">
                    <a:latin typeface="楷体" panose="02010609060101010101" pitchFamily="49" charset="-122"/>
                    <a:ea typeface="楷体" panose="02010609060101010101" pitchFamily="49" charset="-122"/>
                  </a:rPr>
                  <a:t>它做的功为</a:t>
                </a:r>
                <a:endParaRPr lang="en-US" altLang="zh-CN" sz="2400" b="1" dirty="0" smtClean="0">
                  <a:latin typeface="楷体" panose="02010609060101010101" pitchFamily="49" charset="-122"/>
                  <a:ea typeface="楷体" panose="02010609060101010101" pitchFamily="49" charset="-122"/>
                </a:endParaRPr>
              </a:p>
              <a:p>
                <a:pPr marL="0" indent="0" algn="just">
                  <a:lnSpc>
                    <a:spcPct val="150000"/>
                  </a:lnSpc>
                  <a:buNone/>
                </a:pPr>
                <a:endParaRPr lang="en-US" altLang="zh-CN" sz="2400" b="1" dirty="0">
                  <a:latin typeface="楷体" panose="02010609060101010101" pitchFamily="49" charset="-122"/>
                  <a:ea typeface="楷体" panose="02010609060101010101" pitchFamily="49" charset="-122"/>
                </a:endParaRPr>
              </a:p>
              <a:p>
                <a:pPr marL="0" indent="0" algn="just">
                  <a:lnSpc>
                    <a:spcPct val="150000"/>
                  </a:lnSpc>
                  <a:buNone/>
                </a:pPr>
                <a:endParaRPr lang="en-US" altLang="zh-CN" sz="2400" b="1" dirty="0" smtClean="0">
                  <a:latin typeface="楷体" panose="02010609060101010101" pitchFamily="49" charset="-122"/>
                  <a:ea typeface="楷体" panose="02010609060101010101" pitchFamily="49" charset="-122"/>
                </a:endParaRPr>
              </a:p>
              <a:p>
                <a:pPr marL="0" indent="0" algn="just">
                  <a:lnSpc>
                    <a:spcPct val="150000"/>
                  </a:lnSpc>
                  <a:buNone/>
                </a:pPr>
                <a:endParaRPr lang="en-US" altLang="zh-CN" sz="2400" b="1" dirty="0">
                  <a:latin typeface="楷体" panose="02010609060101010101" pitchFamily="49" charset="-122"/>
                  <a:ea typeface="楷体" panose="02010609060101010101" pitchFamily="49" charset="-122"/>
                </a:endParaRPr>
              </a:p>
              <a:p>
                <a:pPr marL="0" indent="0" algn="just">
                  <a:lnSpc>
                    <a:spcPct val="150000"/>
                  </a:lnSpc>
                  <a:buNone/>
                </a:pPr>
                <a:r>
                  <a:rPr lang="zh-CN" altLang="en-US" sz="2400" b="1" dirty="0" smtClean="0">
                    <a:latin typeface="楷体" panose="02010609060101010101" pitchFamily="49" charset="-122"/>
                    <a:ea typeface="楷体" panose="02010609060101010101" pitchFamily="49" charset="-122"/>
                  </a:rPr>
                  <a:t>根据动能定理可得</a:t>
                </a:r>
                <a:endParaRPr lang="en-US" altLang="zh-CN" sz="2400" b="1" dirty="0" smtClean="0">
                  <a:latin typeface="楷体" panose="02010609060101010101" pitchFamily="49" charset="-122"/>
                  <a:ea typeface="楷体" panose="02010609060101010101" pitchFamily="49"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179512" y="44624"/>
                <a:ext cx="8784976" cy="6676852"/>
              </a:xfrm>
              <a:blipFill rotWithShape="1">
                <a:blip r:embed="rId1"/>
                <a:stretch>
                  <a:fillRect l="-1040" r="-1040"/>
                </a:stretch>
              </a:blipFill>
            </p:spPr>
            <p:txBody>
              <a:bodyPr/>
              <a:lstStyle/>
              <a:p>
                <a:r>
                  <a:rPr lang="zh-CN" altLang="en-US">
                    <a:noFill/>
                  </a:rPr>
                  <a:t> </a:t>
                </a:r>
                <a:endParaRPr lang="zh-CN" altLang="en-US">
                  <a:noFill/>
                </a:endParaRPr>
              </a:p>
            </p:txBody>
          </p:sp>
        </mc:Fallback>
      </mc:AlternateContent>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a:p>
        </p:txBody>
      </p:sp>
      <p:pic>
        <p:nvPicPr>
          <p:cNvPr id="5" name="图片 4"/>
          <p:cNvPicPr>
            <a:picLocks noChangeAspect="1"/>
          </p:cNvPicPr>
          <p:nvPr/>
        </p:nvPicPr>
        <p:blipFill>
          <a:blip r:embed="rId2"/>
          <a:stretch>
            <a:fillRect/>
          </a:stretch>
        </p:blipFill>
        <p:spPr>
          <a:xfrm>
            <a:off x="6375251" y="1890605"/>
            <a:ext cx="1954907" cy="4021523"/>
          </a:xfrm>
          <a:prstGeom prst="rect">
            <a:avLst/>
          </a:prstGeom>
        </p:spPr>
      </p:pic>
      <p:pic>
        <p:nvPicPr>
          <p:cNvPr id="2" name="图片 1"/>
          <p:cNvPicPr>
            <a:picLocks noChangeAspect="1"/>
          </p:cNvPicPr>
          <p:nvPr/>
        </p:nvPicPr>
        <p:blipFill>
          <a:blip r:embed="rId3"/>
          <a:stretch>
            <a:fillRect/>
          </a:stretch>
        </p:blipFill>
        <p:spPr>
          <a:xfrm>
            <a:off x="287501" y="3230926"/>
            <a:ext cx="3221745" cy="743539"/>
          </a:xfrm>
          <a:prstGeom prst="rect">
            <a:avLst/>
          </a:prstGeom>
        </p:spPr>
      </p:pic>
      <p:pic>
        <p:nvPicPr>
          <p:cNvPr id="6" name="图片 5"/>
          <p:cNvPicPr>
            <a:picLocks noChangeAspect="1"/>
          </p:cNvPicPr>
          <p:nvPr/>
        </p:nvPicPr>
        <p:blipFill>
          <a:blip r:embed="rId4"/>
          <a:stretch>
            <a:fillRect/>
          </a:stretch>
        </p:blipFill>
        <p:spPr>
          <a:xfrm>
            <a:off x="3467251" y="3172819"/>
            <a:ext cx="2013622" cy="839006"/>
          </a:xfrm>
          <a:prstGeom prst="rect">
            <a:avLst/>
          </a:prstGeom>
        </p:spPr>
      </p:pic>
      <p:pic>
        <p:nvPicPr>
          <p:cNvPr id="12" name="图片 11"/>
          <p:cNvPicPr>
            <a:picLocks noChangeAspect="1"/>
          </p:cNvPicPr>
          <p:nvPr/>
        </p:nvPicPr>
        <p:blipFill>
          <a:blip r:embed="rId5"/>
          <a:stretch>
            <a:fillRect/>
          </a:stretch>
        </p:blipFill>
        <p:spPr>
          <a:xfrm>
            <a:off x="953972" y="3886233"/>
            <a:ext cx="2654708" cy="802482"/>
          </a:xfrm>
          <a:prstGeom prst="rect">
            <a:avLst/>
          </a:prstGeom>
        </p:spPr>
      </p:pic>
      <p:pic>
        <p:nvPicPr>
          <p:cNvPr id="14" name="图片 13"/>
          <p:cNvPicPr>
            <a:picLocks noChangeAspect="1"/>
          </p:cNvPicPr>
          <p:nvPr/>
        </p:nvPicPr>
        <p:blipFill>
          <a:blip r:embed="rId6"/>
          <a:stretch>
            <a:fillRect/>
          </a:stretch>
        </p:blipFill>
        <p:spPr>
          <a:xfrm>
            <a:off x="314926" y="5603872"/>
            <a:ext cx="2376264" cy="908983"/>
          </a:xfrm>
          <a:prstGeom prst="rect">
            <a:avLst/>
          </a:prstGeom>
        </p:spPr>
      </p:pic>
      <p:pic>
        <p:nvPicPr>
          <p:cNvPr id="15" name="图片 14"/>
          <p:cNvPicPr>
            <a:picLocks noChangeAspect="1"/>
          </p:cNvPicPr>
          <p:nvPr/>
        </p:nvPicPr>
        <p:blipFill>
          <a:blip r:embed="rId7"/>
          <a:stretch>
            <a:fillRect/>
          </a:stretch>
        </p:blipFill>
        <p:spPr>
          <a:xfrm>
            <a:off x="2667016" y="5717868"/>
            <a:ext cx="4312343" cy="648072"/>
          </a:xfrm>
          <a:prstGeom prst="rect">
            <a:avLst/>
          </a:prstGeom>
        </p:spPr>
      </p:pic>
      <p:pic>
        <p:nvPicPr>
          <p:cNvPr id="7" name="图片 6"/>
          <p:cNvPicPr>
            <a:picLocks noChangeAspect="1"/>
          </p:cNvPicPr>
          <p:nvPr/>
        </p:nvPicPr>
        <p:blipFill>
          <a:blip r:embed="rId8"/>
          <a:stretch>
            <a:fillRect/>
          </a:stretch>
        </p:blipFill>
        <p:spPr>
          <a:xfrm>
            <a:off x="3509929" y="3958044"/>
            <a:ext cx="3219967" cy="852056"/>
          </a:xfrm>
          <a:prstGeom prst="rect">
            <a:avLst/>
          </a:prstGeom>
        </p:spPr>
      </p:pic>
      <p:pic>
        <p:nvPicPr>
          <p:cNvPr id="8" name="图片 7"/>
          <p:cNvPicPr>
            <a:picLocks noChangeAspect="1"/>
          </p:cNvPicPr>
          <p:nvPr/>
        </p:nvPicPr>
        <p:blipFill>
          <a:blip r:embed="rId9"/>
          <a:stretch>
            <a:fillRect/>
          </a:stretch>
        </p:blipFill>
        <p:spPr>
          <a:xfrm>
            <a:off x="931145" y="4643454"/>
            <a:ext cx="3520090" cy="580152"/>
          </a:xfrm>
          <a:prstGeom prst="rect">
            <a:avLst/>
          </a:prstGeom>
        </p:spPr>
      </p:pic>
      <p:pic>
        <p:nvPicPr>
          <p:cNvPr id="10" name="图片 9"/>
          <p:cNvPicPr>
            <a:picLocks noChangeAspect="1"/>
          </p:cNvPicPr>
          <p:nvPr/>
        </p:nvPicPr>
        <p:blipFill>
          <a:blip r:embed="rId10"/>
          <a:stretch>
            <a:fillRect/>
          </a:stretch>
        </p:blipFill>
        <p:spPr>
          <a:xfrm>
            <a:off x="4384200" y="4699060"/>
            <a:ext cx="2713441" cy="848097"/>
          </a:xfrm>
          <a:prstGeom prst="rect">
            <a:avLst/>
          </a:prstGeom>
        </p:spPr>
      </p:pic>
      <p:sp>
        <p:nvSpPr>
          <p:cNvPr id="11" name="文本框 10"/>
          <p:cNvSpPr txBox="1"/>
          <p:nvPr/>
        </p:nvSpPr>
        <p:spPr bwMode="auto">
          <a:xfrm>
            <a:off x="1484226" y="6261862"/>
            <a:ext cx="6925592" cy="4792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66"/>
                </a:solidFill>
                <a:miter lim="800000"/>
                <a:headEnd/>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rtlCol="0">
            <a:spAutoFit/>
          </a:bodyPr>
          <a:lstStyle/>
          <a:p>
            <a:pPr algn="l">
              <a:lnSpc>
                <a:spcPct val="125000"/>
              </a:lnSpc>
            </a:pPr>
            <a:r>
              <a:rPr lang="zh-CN" altLang="en-US" sz="2000" dirty="0" smtClean="0">
                <a:solidFill>
                  <a:srgbClr val="7030A0"/>
                </a:solidFill>
                <a:latin typeface="华文新魏" panose="02010800040101010101" pitchFamily="2" charset="-122"/>
                <a:ea typeface="华文新魏" panose="02010800040101010101" pitchFamily="2" charset="-122"/>
              </a:rPr>
              <a:t>与书中</a:t>
            </a:r>
            <a:r>
              <a:rPr lang="en-US" altLang="zh-CN" sz="2000" dirty="0" smtClean="0">
                <a:solidFill>
                  <a:srgbClr val="7030A0"/>
                </a:solidFill>
                <a:latin typeface="华文新魏" panose="02010800040101010101" pitchFamily="2" charset="-122"/>
                <a:ea typeface="华文新魏" panose="02010800040101010101" pitchFamily="2" charset="-122"/>
              </a:rPr>
              <a:t>Page118</a:t>
            </a:r>
            <a:r>
              <a:rPr lang="zh-CN" altLang="en-US" sz="2000" dirty="0" smtClean="0">
                <a:solidFill>
                  <a:srgbClr val="7030A0"/>
                </a:solidFill>
                <a:latin typeface="华文新魏" panose="02010800040101010101" pitchFamily="2" charset="-122"/>
                <a:ea typeface="华文新魏" panose="02010800040101010101" pitchFamily="2" charset="-122"/>
              </a:rPr>
              <a:t>求解比较，角度的不同选取应注意的地方！</a:t>
            </a:r>
            <a:endParaRPr lang="zh-CN" altLang="en-US" sz="2000" dirty="0">
              <a:solidFill>
                <a:srgbClr val="7030A0"/>
              </a:solidFill>
              <a:latin typeface="华文新魏" panose="02010800040101010101" pitchFamily="2" charset="-122"/>
              <a:ea typeface="华文新魏"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fill="hold"/>
                                        <p:tgtEl>
                                          <p:spTgt spid="7"/>
                                        </p:tgtEl>
                                        <p:attrNameLst>
                                          <p:attrName>ppt_x</p:attrName>
                                        </p:attrNameLst>
                                      </p:cBhvr>
                                      <p:tavLst>
                                        <p:tav tm="0">
                                          <p:val>
                                            <p:strVal val="#ppt_x"/>
                                          </p:val>
                                        </p:tav>
                                        <p:tav tm="100000">
                                          <p:val>
                                            <p:strVal val="#ppt_x"/>
                                          </p:val>
                                        </p:tav>
                                      </p:tavLst>
                                    </p:anim>
                                    <p:anim calcmode="lin" valueType="num">
                                      <p:cBhvr additive="base">
                                        <p:cTn id="4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ppt_x"/>
                                          </p:val>
                                        </p:tav>
                                        <p:tav tm="100000">
                                          <p:val>
                                            <p:strVal val="#ppt_x"/>
                                          </p:val>
                                        </p:tav>
                                      </p:tavLst>
                                    </p:anim>
                                    <p:anim calcmode="lin" valueType="num">
                                      <p:cBhvr additive="base">
                                        <p:cTn id="4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anim calcmode="lin" valueType="num">
                                      <p:cBhvr additive="base">
                                        <p:cTn id="5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500" fill="hold"/>
                                        <p:tgtEl>
                                          <p:spTgt spid="14"/>
                                        </p:tgtEl>
                                        <p:attrNameLst>
                                          <p:attrName>ppt_x</p:attrName>
                                        </p:attrNameLst>
                                      </p:cBhvr>
                                      <p:tavLst>
                                        <p:tav tm="0">
                                          <p:val>
                                            <p:strVal val="#ppt_x"/>
                                          </p:val>
                                        </p:tav>
                                        <p:tav tm="100000">
                                          <p:val>
                                            <p:strVal val="#ppt_x"/>
                                          </p:val>
                                        </p:tav>
                                      </p:tavLst>
                                    </p:anim>
                                    <p:anim calcmode="lin" valueType="num">
                                      <p:cBhvr additive="base">
                                        <p:cTn id="5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500" fill="hold"/>
                                        <p:tgtEl>
                                          <p:spTgt spid="15"/>
                                        </p:tgtEl>
                                        <p:attrNameLst>
                                          <p:attrName>ppt_x</p:attrName>
                                        </p:attrNameLst>
                                      </p:cBhvr>
                                      <p:tavLst>
                                        <p:tav tm="0">
                                          <p:val>
                                            <p:strVal val="#ppt_x"/>
                                          </p:val>
                                        </p:tav>
                                        <p:tav tm="100000">
                                          <p:val>
                                            <p:strVal val="#ppt_x"/>
                                          </p:val>
                                        </p:tav>
                                      </p:tavLst>
                                    </p:anim>
                                    <p:anim calcmode="lin" valueType="num">
                                      <p:cBhvr additive="base">
                                        <p:cTn id="6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anim calcmode="lin" valueType="num">
                                      <p:cBhvr additive="base">
                                        <p:cTn id="69" dur="500" fill="hold"/>
                                        <p:tgtEl>
                                          <p:spTgt spid="10"/>
                                        </p:tgtEl>
                                        <p:attrNameLst>
                                          <p:attrName>ppt_x</p:attrName>
                                        </p:attrNameLst>
                                      </p:cBhvr>
                                      <p:tavLst>
                                        <p:tav tm="0">
                                          <p:val>
                                            <p:strVal val="#ppt_x"/>
                                          </p:val>
                                        </p:tav>
                                        <p:tav tm="100000">
                                          <p:val>
                                            <p:strVal val="#ppt_x"/>
                                          </p:val>
                                        </p:tav>
                                      </p:tavLst>
                                    </p:anim>
                                    <p:anim calcmode="lin" valueType="num">
                                      <p:cBhvr additive="base">
                                        <p:cTn id="7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1"/>
                                        </p:tgtEl>
                                        <p:attrNameLst>
                                          <p:attrName>style.visibility</p:attrName>
                                        </p:attrNameLst>
                                      </p:cBhvr>
                                      <p:to>
                                        <p:strVal val="visible"/>
                                      </p:to>
                                    </p:set>
                                    <p:anim calcmode="lin" valueType="num">
                                      <p:cBhvr additive="base">
                                        <p:cTn id="75" dur="500" fill="hold"/>
                                        <p:tgtEl>
                                          <p:spTgt spid="11"/>
                                        </p:tgtEl>
                                        <p:attrNameLst>
                                          <p:attrName>ppt_x</p:attrName>
                                        </p:attrNameLst>
                                      </p:cBhvr>
                                      <p:tavLst>
                                        <p:tav tm="0">
                                          <p:val>
                                            <p:strVal val="#ppt_x"/>
                                          </p:val>
                                        </p:tav>
                                        <p:tav tm="100000">
                                          <p:val>
                                            <p:strVal val="#ppt_x"/>
                                          </p:val>
                                        </p:tav>
                                      </p:tavLst>
                                    </p:anim>
                                    <p:anim calcmode="lin" valueType="num">
                                      <p:cBhvr additive="base">
                                        <p:cTn id="7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7"/>
            <a:ext cx="7886700" cy="903634"/>
          </a:xfrm>
        </p:spPr>
        <p:txBody>
          <a:bodyPr/>
          <a:lstStyle/>
          <a:p>
            <a:r>
              <a:rPr kumimoji="1" lang="en-US" altLang="zh-CN" sz="3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3200" b="1"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4.3 </a:t>
            </a:r>
            <a:r>
              <a:rPr kumimoji="1" lang="zh-CN" altLang="en-US" sz="3200" b="1"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一对力的功</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628650" y="1268760"/>
                <a:ext cx="7886700" cy="4968551"/>
              </a:xfrm>
            </p:spPr>
            <p:txBody>
              <a:bodyPr>
                <a:normAutofit/>
              </a:bodyPr>
              <a:lstStyle/>
              <a:p>
                <a:pPr marL="0" indent="0" algn="just">
                  <a:lnSpc>
                    <a:spcPct val="150000"/>
                  </a:lnSpc>
                  <a:buNone/>
                </a:pPr>
                <a:r>
                  <a:rPr lang="zh-CN" altLang="en-US" sz="2400" b="1" dirty="0" smtClean="0">
                    <a:solidFill>
                      <a:srgbClr val="C00000"/>
                    </a:solidFill>
                    <a:latin typeface="黑体" panose="02010609060101010101" pitchFamily="49" charset="-122"/>
                    <a:ea typeface="黑体" panose="02010609060101010101" pitchFamily="49" charset="-122"/>
                  </a:rPr>
                  <a:t>一对力</a:t>
                </a:r>
                <a:r>
                  <a:rPr lang="zh-CN" altLang="en-US" sz="2400" b="1" dirty="0" smtClean="0"/>
                  <a:t>：两质点间的内力</a:t>
                </a:r>
                <a14:m>
                  <m:oMath xmlns:m="http://schemas.openxmlformats.org/officeDocument/2006/math">
                    <m:sSub>
                      <m:sSubPr>
                        <m:ctrlPr>
                          <a:rPr lang="en-US" altLang="zh-CN" sz="2400" b="1" i="1" smtClean="0">
                            <a:latin typeface="Cambria Math" panose="02040503050406030204" pitchFamily="18" charset="0"/>
                          </a:rPr>
                        </m:ctrlPr>
                      </m:sSubPr>
                      <m:e>
                        <m:acc>
                          <m:accPr>
                            <m:chr m:val="⃗"/>
                            <m:ctrlPr>
                              <a:rPr lang="en-US" altLang="zh-CN" sz="2400" b="1" i="1" smtClean="0">
                                <a:latin typeface="Cambria Math" panose="02040503050406030204" pitchFamily="18" charset="0"/>
                              </a:rPr>
                            </m:ctrlPr>
                          </m:accPr>
                          <m:e>
                            <m:r>
                              <a:rPr lang="en-US" altLang="zh-CN" sz="2400" b="1" i="1" smtClean="0">
                                <a:latin typeface="Cambria Math" panose="02040503050406030204" pitchFamily="18" charset="0"/>
                              </a:rPr>
                              <m:t>𝒇</m:t>
                            </m:r>
                          </m:e>
                        </m:acc>
                      </m:e>
                      <m:sub>
                        <m:r>
                          <a:rPr lang="en-US" altLang="zh-CN" sz="2400" b="1" i="1" smtClean="0">
                            <a:latin typeface="Cambria Math" panose="02040503050406030204" pitchFamily="18" charset="0"/>
                          </a:rPr>
                          <m:t>𝒊𝒋</m:t>
                        </m:r>
                      </m:sub>
                    </m:sSub>
                  </m:oMath>
                </a14:m>
                <a:r>
                  <a:rPr lang="zh-CN" altLang="en-US" sz="2400" b="1" dirty="0" smtClean="0"/>
                  <a:t>和</a:t>
                </a:r>
                <a14:m>
                  <m:oMath xmlns:m="http://schemas.openxmlformats.org/officeDocument/2006/math">
                    <m:sSub>
                      <m:sSubPr>
                        <m:ctrlPr>
                          <a:rPr lang="en-US" altLang="zh-CN" sz="2400" b="1" i="1">
                            <a:latin typeface="Cambria Math" panose="02040503050406030204" pitchFamily="18" charset="0"/>
                          </a:rPr>
                        </m:ctrlPr>
                      </m:sSubPr>
                      <m:e>
                        <m:acc>
                          <m:accPr>
                            <m:chr m:val="⃗"/>
                            <m:ctrlPr>
                              <a:rPr lang="en-US" altLang="zh-CN" sz="2400" b="1" i="1">
                                <a:latin typeface="Cambria Math" panose="02040503050406030204" pitchFamily="18" charset="0"/>
                              </a:rPr>
                            </m:ctrlPr>
                          </m:accPr>
                          <m:e>
                            <m:r>
                              <a:rPr lang="en-US" altLang="zh-CN" sz="2400" b="1" i="1">
                                <a:latin typeface="Cambria Math" panose="02040503050406030204" pitchFamily="18" charset="0"/>
                              </a:rPr>
                              <m:t>𝒇</m:t>
                            </m:r>
                          </m:e>
                        </m:acc>
                      </m:e>
                      <m:sub>
                        <m:r>
                          <a:rPr lang="en-US" altLang="zh-CN" sz="2400" b="1" i="1" smtClean="0">
                            <a:latin typeface="Cambria Math" panose="02040503050406030204" pitchFamily="18" charset="0"/>
                          </a:rPr>
                          <m:t>𝒋𝒊</m:t>
                        </m:r>
                      </m:sub>
                    </m:sSub>
                  </m:oMath>
                </a14:m>
                <a:r>
                  <a:rPr lang="zh-CN" altLang="en-US" sz="2400" b="1" dirty="0" smtClean="0"/>
                  <a:t>称为一对力。</a:t>
                </a:r>
                <a:endParaRPr lang="en-US" altLang="zh-CN" sz="2400" b="1" dirty="0" smtClean="0"/>
              </a:p>
              <a:p>
                <a:pPr marL="0" indent="0" algn="just">
                  <a:lnSpc>
                    <a:spcPct val="150000"/>
                  </a:lnSpc>
                  <a:buNone/>
                </a:pPr>
                <a:r>
                  <a:rPr lang="zh-CN" altLang="en-US" sz="2400" b="1" dirty="0"/>
                  <a:t>一对</a:t>
                </a:r>
                <a:r>
                  <a:rPr lang="zh-CN" altLang="en-US" sz="2400" b="1" dirty="0" smtClean="0"/>
                  <a:t>力做功之和：</a:t>
                </a:r>
                <a:endParaRPr lang="en-US" altLang="zh-CN" sz="2400" b="1" dirty="0" smtClean="0"/>
              </a:p>
              <a:p>
                <a:pPr marL="0" indent="0" algn="just">
                  <a:lnSpc>
                    <a:spcPct val="150000"/>
                  </a:lnSpc>
                  <a:buNone/>
                </a:pPr>
                <a:endParaRPr lang="en-US" altLang="zh-CN" sz="2400" b="1" dirty="0"/>
              </a:p>
              <a:p>
                <a:pPr marL="0" indent="0" algn="just">
                  <a:lnSpc>
                    <a:spcPct val="200000"/>
                  </a:lnSpc>
                  <a:buNone/>
                </a:pPr>
                <a:endParaRPr lang="en-US" altLang="zh-CN" sz="2400" b="1" dirty="0" smtClean="0"/>
              </a:p>
              <a:p>
                <a:pPr marL="0" indent="0" algn="just">
                  <a:lnSpc>
                    <a:spcPct val="150000"/>
                  </a:lnSpc>
                  <a:buNone/>
                </a:pPr>
                <a:r>
                  <a:rPr lang="zh-CN" altLang="en-US" sz="2400" b="1" dirty="0" smtClean="0">
                    <a:solidFill>
                      <a:srgbClr val="0000CC"/>
                    </a:solidFill>
                    <a:latin typeface="宋体" panose="02010600030101010101" pitchFamily="2" charset="-122"/>
                    <a:ea typeface="宋体" panose="02010600030101010101" pitchFamily="2" charset="-122"/>
                  </a:rPr>
                  <a:t>    </a:t>
                </a:r>
                <a:r>
                  <a:rPr lang="zh-CN" altLang="en-US" sz="2400" b="1" dirty="0" smtClean="0">
                    <a:solidFill>
                      <a:srgbClr val="0000CC"/>
                    </a:solidFill>
                  </a:rPr>
                  <a:t>一对力做功之和，等于一个</a:t>
                </a:r>
                <a:endParaRPr lang="en-US" altLang="zh-CN" sz="2400" b="1" dirty="0" smtClean="0">
                  <a:solidFill>
                    <a:srgbClr val="0000CC"/>
                  </a:solidFill>
                </a:endParaRPr>
              </a:p>
              <a:p>
                <a:pPr marL="0" indent="0" algn="just">
                  <a:lnSpc>
                    <a:spcPct val="150000"/>
                  </a:lnSpc>
                  <a:buNone/>
                </a:pPr>
                <a:r>
                  <a:rPr lang="zh-CN" altLang="en-US" sz="2400" b="1" dirty="0" smtClean="0">
                    <a:solidFill>
                      <a:srgbClr val="0000CC"/>
                    </a:solidFill>
                  </a:rPr>
                  <a:t>质点受的力</a:t>
                </a:r>
                <a:r>
                  <a:rPr lang="en-US" altLang="zh-CN" sz="2400" b="1" dirty="0" smtClean="0">
                    <a:solidFill>
                      <a:srgbClr val="0000CC"/>
                    </a:solidFill>
                  </a:rPr>
                  <a:t>(</a:t>
                </a:r>
                <a:r>
                  <a:rPr lang="zh-CN" altLang="en-US" sz="2400" b="1" dirty="0" smtClean="0">
                    <a:solidFill>
                      <a:srgbClr val="0000CC"/>
                    </a:solidFill>
                  </a:rPr>
                  <a:t>一个力</a:t>
                </a:r>
                <a:r>
                  <a:rPr lang="en-US" altLang="zh-CN" sz="2400" b="1" dirty="0" smtClean="0">
                    <a:solidFill>
                      <a:srgbClr val="0000CC"/>
                    </a:solidFill>
                  </a:rPr>
                  <a:t>)</a:t>
                </a:r>
                <a:r>
                  <a:rPr lang="zh-CN" altLang="en-US" sz="2400" b="1" dirty="0" smtClean="0">
                    <a:solidFill>
                      <a:srgbClr val="0000CC"/>
                    </a:solidFill>
                  </a:rPr>
                  <a:t>沿着该质点</a:t>
                </a:r>
                <a:endParaRPr lang="en-US" altLang="zh-CN" sz="2400" b="1" dirty="0" smtClean="0">
                  <a:solidFill>
                    <a:srgbClr val="0000CC"/>
                  </a:solidFill>
                </a:endParaRPr>
              </a:p>
              <a:p>
                <a:pPr marL="0" indent="0" algn="just">
                  <a:lnSpc>
                    <a:spcPct val="150000"/>
                  </a:lnSpc>
                  <a:buNone/>
                </a:pPr>
                <a:r>
                  <a:rPr lang="zh-CN" altLang="en-US" sz="2400" b="1" dirty="0" smtClean="0">
                    <a:solidFill>
                      <a:srgbClr val="0000CC"/>
                    </a:solidFill>
                  </a:rPr>
                  <a:t>相对另一质点移动的相对路径所做的功。</a:t>
                </a:r>
                <a:endParaRPr lang="en-US" altLang="zh-CN" sz="2400" b="1" dirty="0" smtClean="0">
                  <a:solidFill>
                    <a:srgbClr val="0000CC"/>
                  </a:solidFill>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628650" y="1268760"/>
                <a:ext cx="7886700" cy="4968551"/>
              </a:xfrm>
              <a:blipFill rotWithShape="1">
                <a:blip r:embed="rId1"/>
                <a:stretch>
                  <a:fillRect l="-1159"/>
                </a:stretch>
              </a:blipFill>
            </p:spPr>
            <p:txBody>
              <a:bodyPr/>
              <a:lstStyle/>
              <a:p>
                <a:r>
                  <a:rPr lang="zh-CN" altLang="en-US">
                    <a:noFill/>
                  </a:rPr>
                  <a:t> </a:t>
                </a:r>
                <a:endParaRPr lang="zh-CN" altLang="en-US">
                  <a:noFill/>
                </a:endParaRPr>
              </a:p>
            </p:txBody>
          </p:sp>
        </mc:Fallback>
      </mc:AlternateContent>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0879" y="2251765"/>
            <a:ext cx="3124471" cy="3002540"/>
          </a:xfrm>
          <a:prstGeom prst="rect">
            <a:avLst/>
          </a:prstGeom>
        </p:spPr>
      </p:pic>
      <p:pic>
        <p:nvPicPr>
          <p:cNvPr id="7" name="图片 6"/>
          <p:cNvPicPr>
            <a:picLocks noChangeAspect="1"/>
          </p:cNvPicPr>
          <p:nvPr/>
        </p:nvPicPr>
        <p:blipFill>
          <a:blip r:embed="rId3"/>
          <a:stretch>
            <a:fillRect/>
          </a:stretch>
        </p:blipFill>
        <p:spPr>
          <a:xfrm>
            <a:off x="755576" y="2774131"/>
            <a:ext cx="3672422" cy="632381"/>
          </a:xfrm>
          <a:prstGeom prst="rect">
            <a:avLst/>
          </a:prstGeom>
        </p:spPr>
      </p:pic>
      <p:pic>
        <p:nvPicPr>
          <p:cNvPr id="8" name="图片 7"/>
          <p:cNvPicPr>
            <a:picLocks noChangeAspect="1"/>
          </p:cNvPicPr>
          <p:nvPr/>
        </p:nvPicPr>
        <p:blipFill>
          <a:blip r:embed="rId4"/>
          <a:stretch>
            <a:fillRect/>
          </a:stretch>
        </p:blipFill>
        <p:spPr>
          <a:xfrm>
            <a:off x="755576" y="3501008"/>
            <a:ext cx="2801428" cy="678125"/>
          </a:xfrm>
          <a:prstGeom prst="rect">
            <a:avLst/>
          </a:prstGeom>
        </p:spPr>
      </p:pic>
      <p:pic>
        <p:nvPicPr>
          <p:cNvPr id="9" name="图片 8"/>
          <p:cNvPicPr>
            <a:picLocks noChangeAspect="1"/>
          </p:cNvPicPr>
          <p:nvPr/>
        </p:nvPicPr>
        <p:blipFill>
          <a:blip r:embed="rId5"/>
          <a:stretch>
            <a:fillRect/>
          </a:stretch>
        </p:blipFill>
        <p:spPr>
          <a:xfrm>
            <a:off x="3491880" y="3501008"/>
            <a:ext cx="1728192" cy="6671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 calcmode="lin" valueType="num">
                                      <p:cBhvr additive="base">
                                        <p:cTn id="1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 calcmode="lin" valueType="num">
                                      <p:cBhvr additive="base">
                                        <p:cTn id="1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548680"/>
            <a:ext cx="7886700" cy="5628283"/>
          </a:xfrm>
        </p:spPr>
        <p:txBody>
          <a:bodyPr>
            <a:normAutofit/>
          </a:bodyPr>
          <a:lstStyle/>
          <a:p>
            <a:pPr marL="0" indent="0">
              <a:lnSpc>
                <a:spcPct val="150000"/>
              </a:lnSpc>
              <a:buNone/>
            </a:pPr>
            <a:r>
              <a:rPr lang="zh-CN" altLang="en-US" sz="2400" b="1" dirty="0" smtClean="0"/>
              <a:t>因此，一对力做功之和，或内力做功只与两个质点的相对路径有关，而与参考系无关。</a:t>
            </a:r>
            <a:endParaRPr lang="en-US" altLang="zh-CN" sz="2400" b="1" dirty="0" smtClean="0"/>
          </a:p>
          <a:p>
            <a:pPr marL="0" indent="0">
              <a:lnSpc>
                <a:spcPct val="150000"/>
              </a:lnSpc>
              <a:buNone/>
            </a:pPr>
            <a:endParaRPr lang="zh-CN" altLang="en-US" sz="2400" b="1" dirty="0"/>
          </a:p>
        </p:txBody>
      </p:sp>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1547664" y="1822985"/>
            <a:ext cx="6279326" cy="471592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836712"/>
            <a:ext cx="7886700" cy="5340251"/>
          </a:xfrm>
        </p:spPr>
        <p:txBody>
          <a:bodyPr>
            <a:normAutofit/>
          </a:bodyPr>
          <a:lstStyle/>
          <a:p>
            <a:pPr marL="0" indent="0" algn="just">
              <a:lnSpc>
                <a:spcPct val="150000"/>
              </a:lnSpc>
              <a:buNone/>
            </a:pPr>
            <a:r>
              <a:rPr lang="zh-CN" altLang="en-US" sz="2400" b="1" dirty="0" smtClean="0">
                <a:solidFill>
                  <a:srgbClr val="C00000"/>
                </a:solidFill>
              </a:rPr>
              <a:t>例</a:t>
            </a:r>
            <a:r>
              <a:rPr lang="zh-CN" altLang="en-US" sz="2400" b="1" dirty="0" smtClean="0"/>
              <a:t>如，人在行进的车中走动，摩擦力做功情况。</a:t>
            </a:r>
            <a:endParaRPr lang="en-US" altLang="zh-CN" sz="2400" b="1" dirty="0" smtClean="0"/>
          </a:p>
          <a:p>
            <a:pPr marL="0" indent="0" algn="just">
              <a:lnSpc>
                <a:spcPct val="150000"/>
              </a:lnSpc>
              <a:buNone/>
            </a:pPr>
            <a:endParaRPr lang="en-US" altLang="zh-CN" sz="2400" b="1" dirty="0"/>
          </a:p>
          <a:p>
            <a:pPr marL="0" indent="0" algn="just">
              <a:lnSpc>
                <a:spcPct val="150000"/>
              </a:lnSpc>
              <a:buNone/>
            </a:pPr>
            <a:endParaRPr lang="en-US" altLang="zh-CN" sz="2400" b="1" dirty="0" smtClean="0"/>
          </a:p>
          <a:p>
            <a:pPr marL="0" indent="0" algn="just">
              <a:lnSpc>
                <a:spcPct val="200000"/>
              </a:lnSpc>
              <a:buNone/>
            </a:pPr>
            <a:endParaRPr lang="en-US" altLang="zh-CN" sz="2400" b="1" dirty="0"/>
          </a:p>
          <a:p>
            <a:pPr marL="0" indent="0" algn="just">
              <a:lnSpc>
                <a:spcPct val="200000"/>
              </a:lnSpc>
              <a:buNone/>
            </a:pPr>
            <a:r>
              <a:rPr lang="zh-CN" altLang="en-US" sz="2400" b="1" dirty="0" smtClean="0"/>
              <a:t>地面参考系：</a:t>
            </a:r>
            <a:endParaRPr lang="en-US" altLang="zh-CN" sz="2400" b="1" dirty="0" smtClean="0"/>
          </a:p>
          <a:p>
            <a:pPr marL="0" indent="0" algn="just">
              <a:lnSpc>
                <a:spcPct val="200000"/>
              </a:lnSpc>
              <a:buNone/>
            </a:pPr>
            <a:r>
              <a:rPr lang="zh-CN" altLang="en-US" sz="2400" b="1" dirty="0" smtClean="0"/>
              <a:t>车厢参考系：</a:t>
            </a:r>
            <a:endParaRPr lang="en-US" altLang="zh-CN" sz="2400" b="1" dirty="0" smtClean="0"/>
          </a:p>
        </p:txBody>
      </p:sp>
      <p:sp>
        <p:nvSpPr>
          <p:cNvPr id="4" name="灯片编号占位符 3"/>
          <p:cNvSpPr>
            <a:spLocks noGrp="1"/>
          </p:cNvSpPr>
          <p:nvPr>
            <p:ph type="sldNum" sz="quarter" idx="12"/>
          </p:nvPr>
        </p:nvSpPr>
        <p:spPr/>
        <p:txBody>
          <a:bodyPr/>
          <a:lstStyle/>
          <a:p>
            <a:pPr>
              <a:defRPr/>
            </a:pPr>
            <a:fld id="{561E39DC-0725-48F8-9F0C-20F2DD89ACFF}"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1115616" y="1700808"/>
            <a:ext cx="6696744" cy="1895112"/>
          </a:xfrm>
          <a:prstGeom prst="rect">
            <a:avLst/>
          </a:prstGeom>
        </p:spPr>
      </p:pic>
      <p:pic>
        <p:nvPicPr>
          <p:cNvPr id="6" name="图片 5"/>
          <p:cNvPicPr>
            <a:picLocks noChangeAspect="1"/>
          </p:cNvPicPr>
          <p:nvPr/>
        </p:nvPicPr>
        <p:blipFill>
          <a:blip r:embed="rId2"/>
          <a:stretch>
            <a:fillRect/>
          </a:stretch>
        </p:blipFill>
        <p:spPr>
          <a:xfrm>
            <a:off x="2440547" y="3891037"/>
            <a:ext cx="5371813" cy="544568"/>
          </a:xfrm>
          <a:prstGeom prst="rect">
            <a:avLst/>
          </a:prstGeom>
        </p:spPr>
      </p:pic>
      <p:pic>
        <p:nvPicPr>
          <p:cNvPr id="7" name="图片 6"/>
          <p:cNvPicPr>
            <a:picLocks noChangeAspect="1"/>
          </p:cNvPicPr>
          <p:nvPr/>
        </p:nvPicPr>
        <p:blipFill>
          <a:blip r:embed="rId3"/>
          <a:stretch>
            <a:fillRect/>
          </a:stretch>
        </p:blipFill>
        <p:spPr>
          <a:xfrm>
            <a:off x="2440547" y="4726042"/>
            <a:ext cx="4017403" cy="568730"/>
          </a:xfrm>
          <a:prstGeom prst="rect">
            <a:avLst/>
          </a:prstGeom>
        </p:spPr>
      </p:pic>
    </p:spTree>
  </p:cSld>
  <p:clrMapOvr>
    <a:masterClrMapping/>
  </p:clrMapOvr>
  <p:transition spd="med">
    <p:pull/>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
        <p:nvSpPr>
          <p:cNvPr id="4" name="灯片编号占位符 3"/>
          <p:cNvSpPr>
            <a:spLocks noGrp="1"/>
          </p:cNvSpPr>
          <p:nvPr>
            <p:ph type="sldNum" sz="quarter" idx="12"/>
          </p:nvPr>
        </p:nvSpPr>
        <p:spPr/>
        <p:txBody>
          <a:bodyPr/>
          <a:p>
            <a:pPr>
              <a:defRPr/>
            </a:pPr>
            <a:fld id="{561E39DC-0725-48F8-9F0C-20F2DD89ACFF}" type="slidenum">
              <a:rPr lang="zh-CN" altLang="en-US" smtClean="0"/>
            </a:fld>
            <a:endParaRPr lang="zh-CN" altLang="en-US"/>
          </a:p>
        </p:txBody>
      </p:sp>
    </p:spTree>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7"/>
            <a:ext cx="7886700" cy="831626"/>
          </a:xfrm>
        </p:spPr>
        <p:txBody>
          <a:bodyPr>
            <a:normAutofit/>
          </a:bodyPr>
          <a:lstStyle/>
          <a:p>
            <a:r>
              <a:rPr kumimoji="1" lang="en-US" altLang="zh-CN" sz="3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3200" b="1"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4.3 </a:t>
            </a:r>
            <a:r>
              <a:rPr kumimoji="1" lang="zh-CN" altLang="en-US" sz="3200" b="1"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势能</a:t>
            </a:r>
            <a:endParaRPr lang="zh-CN" altLang="en-US" sz="3200" dirty="0"/>
          </a:p>
        </p:txBody>
      </p:sp>
      <p:sp>
        <p:nvSpPr>
          <p:cNvPr id="3" name="内容占位符 2"/>
          <p:cNvSpPr>
            <a:spLocks noGrp="1"/>
          </p:cNvSpPr>
          <p:nvPr>
            <p:ph idx="1"/>
          </p:nvPr>
        </p:nvSpPr>
        <p:spPr>
          <a:xfrm>
            <a:off x="628650" y="1293494"/>
            <a:ext cx="7886700" cy="4883470"/>
          </a:xfrm>
        </p:spPr>
        <p:txBody>
          <a:bodyPr>
            <a:normAutofit/>
          </a:bodyPr>
          <a:lstStyle/>
          <a:p>
            <a:pPr marL="0" indent="0" algn="just">
              <a:lnSpc>
                <a:spcPct val="150000"/>
              </a:lnSpc>
              <a:buNone/>
            </a:pPr>
            <a:r>
              <a:rPr lang="zh-CN" altLang="en-US" sz="2400" b="1" dirty="0" smtClean="0"/>
              <a:t>势能：在保守力场中与质点间相对位置有关的能量。</a:t>
            </a:r>
            <a:endParaRPr lang="en-US" altLang="zh-CN" sz="2400" b="1" dirty="0" smtClean="0"/>
          </a:p>
          <a:p>
            <a:pPr marL="0" indent="0">
              <a:buNone/>
            </a:pPr>
            <a:endParaRPr lang="zh-CN" altLang="en-US" sz="2800" b="1" dirty="0"/>
          </a:p>
        </p:txBody>
      </p:sp>
      <p:sp>
        <p:nvSpPr>
          <p:cNvPr id="4" name="灯片编号占位符 3"/>
          <p:cNvSpPr>
            <a:spLocks noGrp="1"/>
          </p:cNvSpPr>
          <p:nvPr>
            <p:ph type="sldNum" sz="quarter" idx="12"/>
          </p:nvPr>
        </p:nvSpPr>
        <p:spPr>
          <a:xfrm>
            <a:off x="6440658" y="6449212"/>
            <a:ext cx="2057400" cy="365125"/>
          </a:xfrm>
        </p:spPr>
        <p:txBody>
          <a:bodyPr/>
          <a:lstStyle/>
          <a:p>
            <a:pPr>
              <a:defRPr/>
            </a:pPr>
            <a:fld id="{37380011-E7AC-40C9-ABB1-658BA4783F21}"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683568" y="1974889"/>
            <a:ext cx="7515977" cy="3662983"/>
          </a:xfrm>
          <a:prstGeom prst="rect">
            <a:avLst/>
          </a:prstGeom>
        </p:spPr>
      </p:pic>
      <p:pic>
        <p:nvPicPr>
          <p:cNvPr id="6" name="图片 5"/>
          <p:cNvPicPr>
            <a:picLocks noChangeAspect="1"/>
          </p:cNvPicPr>
          <p:nvPr/>
        </p:nvPicPr>
        <p:blipFill>
          <a:blip r:embed="rId2"/>
          <a:stretch>
            <a:fillRect/>
          </a:stretch>
        </p:blipFill>
        <p:spPr>
          <a:xfrm>
            <a:off x="1763688" y="5704145"/>
            <a:ext cx="5086350" cy="647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429641"/>
            <a:ext cx="7886700" cy="6023695"/>
          </a:xfrm>
        </p:spPr>
        <p:txBody>
          <a:bodyPr>
            <a:normAutofit fontScale="85000" lnSpcReduction="20000"/>
          </a:bodyPr>
          <a:lstStyle/>
          <a:p>
            <a:pPr marL="0" indent="0">
              <a:lnSpc>
                <a:spcPct val="150000"/>
              </a:lnSpc>
              <a:buNone/>
            </a:pPr>
            <a:r>
              <a:rPr lang="zh-CN" altLang="en-US" sz="2800" b="1" dirty="0" smtClean="0">
                <a:solidFill>
                  <a:srgbClr val="0000CC"/>
                </a:solidFill>
                <a:latin typeface="黑体" panose="02010609060101010101" pitchFamily="49" charset="-122"/>
                <a:ea typeface="黑体" panose="02010609060101010101" pitchFamily="49" charset="-122"/>
              </a:rPr>
              <a:t>讨论：</a:t>
            </a:r>
            <a:endParaRPr lang="en-US" altLang="zh-CN" sz="2800" b="1" dirty="0" smtClean="0">
              <a:solidFill>
                <a:srgbClr val="0000CC"/>
              </a:solidFill>
              <a:latin typeface="黑体" panose="02010609060101010101" pitchFamily="49" charset="-122"/>
              <a:ea typeface="黑体" panose="02010609060101010101" pitchFamily="49" charset="-122"/>
            </a:endParaRPr>
          </a:p>
          <a:p>
            <a:pPr marL="0" indent="0">
              <a:lnSpc>
                <a:spcPct val="150000"/>
              </a:lnSpc>
              <a:buNone/>
            </a:pPr>
            <a:r>
              <a:rPr lang="en-US" altLang="zh-CN" sz="2800" b="1" dirty="0" smtClean="0">
                <a:latin typeface="楷体" panose="02010609060101010101" pitchFamily="49" charset="-122"/>
                <a:ea typeface="楷体" panose="02010609060101010101" pitchFamily="49" charset="-122"/>
              </a:rPr>
              <a:t>(1)</a:t>
            </a:r>
            <a:r>
              <a:rPr lang="zh-CN" altLang="en-US" sz="2800" b="1" dirty="0" smtClean="0">
                <a:latin typeface="楷体" panose="02010609060101010101" pitchFamily="49" charset="-122"/>
                <a:ea typeface="楷体" panose="02010609060101010101" pitchFamily="49" charset="-122"/>
              </a:rPr>
              <a:t>势能是状态函数。在系统从状态</a:t>
            </a:r>
            <a:r>
              <a:rPr lang="en-US" altLang="zh-CN" sz="2800" b="1" dirty="0" smtClean="0">
                <a:latin typeface="楷体" panose="02010609060101010101" pitchFamily="49" charset="-122"/>
                <a:ea typeface="楷体" panose="02010609060101010101" pitchFamily="49" charset="-122"/>
              </a:rPr>
              <a:t>A</a:t>
            </a:r>
            <a:r>
              <a:rPr lang="zh-CN" altLang="en-US" sz="2800" b="1" dirty="0" smtClean="0">
                <a:latin typeface="楷体" panose="02010609060101010101" pitchFamily="49" charset="-122"/>
                <a:ea typeface="楷体" panose="02010609060101010101" pitchFamily="49" charset="-122"/>
              </a:rPr>
              <a:t>到状态</a:t>
            </a:r>
            <a:r>
              <a:rPr lang="en-US" altLang="zh-CN" sz="2800" b="1" dirty="0" smtClean="0">
                <a:latin typeface="楷体" panose="02010609060101010101" pitchFamily="49" charset="-122"/>
                <a:ea typeface="楷体" panose="02010609060101010101" pitchFamily="49" charset="-122"/>
              </a:rPr>
              <a:t>B</a:t>
            </a:r>
            <a:r>
              <a:rPr lang="zh-CN" altLang="en-US" sz="2800" b="1" dirty="0" smtClean="0">
                <a:latin typeface="楷体" panose="02010609060101010101" pitchFamily="49" charset="-122"/>
                <a:ea typeface="楷体" panose="02010609060101010101" pitchFamily="49" charset="-122"/>
              </a:rPr>
              <a:t>过程中，保守力做的功等于势能的减少。</a:t>
            </a:r>
            <a:endParaRPr lang="en-US" altLang="zh-CN" sz="2800" b="1" dirty="0" smtClean="0">
              <a:latin typeface="楷体" panose="02010609060101010101" pitchFamily="49" charset="-122"/>
              <a:ea typeface="楷体" panose="02010609060101010101" pitchFamily="49" charset="-122"/>
            </a:endParaRPr>
          </a:p>
          <a:p>
            <a:pPr marL="0" indent="0">
              <a:lnSpc>
                <a:spcPct val="150000"/>
              </a:lnSpc>
              <a:buNone/>
            </a:pPr>
            <a:endParaRPr lang="en-US" altLang="zh-CN" sz="2800" b="1" dirty="0" smtClean="0">
              <a:latin typeface="楷体" panose="02010609060101010101" pitchFamily="49" charset="-122"/>
              <a:ea typeface="楷体" panose="02010609060101010101" pitchFamily="49" charset="-122"/>
            </a:endParaRPr>
          </a:p>
          <a:p>
            <a:pPr marL="0" indent="0">
              <a:lnSpc>
                <a:spcPct val="150000"/>
              </a:lnSpc>
              <a:buNone/>
            </a:pPr>
            <a:r>
              <a:rPr lang="en-US" altLang="zh-CN" sz="2800" b="1" dirty="0" smtClean="0">
                <a:latin typeface="楷体" panose="02010609060101010101" pitchFamily="49" charset="-122"/>
                <a:ea typeface="楷体" panose="02010609060101010101" pitchFamily="49" charset="-122"/>
              </a:rPr>
              <a:t>(2)</a:t>
            </a:r>
            <a:r>
              <a:rPr lang="zh-CN" altLang="en-US" sz="2800" b="1" dirty="0" smtClean="0">
                <a:latin typeface="楷体" panose="02010609060101010101" pitchFamily="49" charset="-122"/>
                <a:ea typeface="楷体" panose="02010609060101010101" pitchFamily="49" charset="-122"/>
              </a:rPr>
              <a:t>势能具有相对性，势能大小与势能零点的选取有关。例如选</a:t>
            </a:r>
            <a:r>
              <a:rPr lang="en-US" altLang="zh-CN" sz="2800" b="1" dirty="0" smtClean="0">
                <a:latin typeface="楷体" panose="02010609060101010101" pitchFamily="49" charset="-122"/>
                <a:ea typeface="楷体" panose="02010609060101010101" pitchFamily="49" charset="-122"/>
              </a:rPr>
              <a:t>B</a:t>
            </a:r>
            <a:r>
              <a:rPr lang="zh-CN" altLang="en-US" sz="2800" b="1" dirty="0" smtClean="0">
                <a:latin typeface="楷体" panose="02010609060101010101" pitchFamily="49" charset="-122"/>
                <a:ea typeface="楷体" panose="02010609060101010101" pitchFamily="49" charset="-122"/>
              </a:rPr>
              <a:t>为势能零点，则</a:t>
            </a:r>
            <a:endParaRPr lang="en-US" altLang="zh-CN" sz="2800" b="1" dirty="0" smtClean="0">
              <a:latin typeface="楷体" panose="02010609060101010101" pitchFamily="49" charset="-122"/>
              <a:ea typeface="楷体" panose="02010609060101010101" pitchFamily="49" charset="-122"/>
            </a:endParaRPr>
          </a:p>
          <a:p>
            <a:pPr marL="0" indent="0">
              <a:lnSpc>
                <a:spcPct val="150000"/>
              </a:lnSpc>
              <a:buNone/>
            </a:pPr>
            <a:endParaRPr lang="en-US" altLang="zh-CN" sz="2800" b="1" dirty="0" smtClean="0">
              <a:latin typeface="楷体" panose="02010609060101010101" pitchFamily="49" charset="-122"/>
              <a:ea typeface="楷体" panose="02010609060101010101" pitchFamily="49" charset="-122"/>
            </a:endParaRPr>
          </a:p>
          <a:p>
            <a:pPr marL="0" indent="0">
              <a:lnSpc>
                <a:spcPct val="150000"/>
              </a:lnSpc>
              <a:buNone/>
            </a:pPr>
            <a:r>
              <a:rPr lang="zh-CN" altLang="en-US" sz="2800" b="1" dirty="0" smtClean="0">
                <a:latin typeface="楷体" panose="02010609060101010101" pitchFamily="49" charset="-122"/>
                <a:ea typeface="楷体" panose="02010609060101010101" pitchFamily="49" charset="-122"/>
              </a:rPr>
              <a:t>系统任意状态的势能，等于从此状态改变到势能零点过程保守力所做的功。</a:t>
            </a:r>
            <a:r>
              <a:rPr lang="zh-CN" altLang="en-US" sz="2800" b="1" dirty="0" smtClean="0">
                <a:solidFill>
                  <a:srgbClr val="0000CC"/>
                </a:solidFill>
                <a:latin typeface="楷体" panose="02010609060101010101" pitchFamily="49" charset="-122"/>
                <a:ea typeface="楷体" panose="02010609060101010101" pitchFamily="49" charset="-122"/>
              </a:rPr>
              <a:t>势能与势能零点选择有关，但与参考系无关。</a:t>
            </a:r>
            <a:endParaRPr lang="en-US" altLang="zh-CN" sz="2800" b="1" dirty="0" smtClean="0">
              <a:solidFill>
                <a:srgbClr val="0000CC"/>
              </a:solidFill>
              <a:latin typeface="楷体" panose="02010609060101010101" pitchFamily="49" charset="-122"/>
              <a:ea typeface="楷体" panose="02010609060101010101" pitchFamily="49" charset="-122"/>
            </a:endParaRPr>
          </a:p>
          <a:p>
            <a:pPr marL="0" indent="0">
              <a:lnSpc>
                <a:spcPct val="150000"/>
              </a:lnSpc>
              <a:buNone/>
            </a:pPr>
            <a:r>
              <a:rPr lang="en-US" altLang="zh-CN" sz="2800" b="1" dirty="0" smtClean="0">
                <a:latin typeface="楷体" panose="02010609060101010101" pitchFamily="49" charset="-122"/>
                <a:ea typeface="楷体" panose="02010609060101010101" pitchFamily="49" charset="-122"/>
              </a:rPr>
              <a:t>(3)</a:t>
            </a:r>
            <a:r>
              <a:rPr lang="zh-CN" altLang="en-US" sz="2800" b="1" dirty="0">
                <a:latin typeface="楷体" panose="02010609060101010101" pitchFamily="49" charset="-122"/>
                <a:ea typeface="楷体" panose="02010609060101010101" pitchFamily="49" charset="-122"/>
              </a:rPr>
              <a:t>势能属于整个系统</a:t>
            </a:r>
            <a:r>
              <a:rPr lang="zh-CN" altLang="en-US" sz="2800" b="1" dirty="0" smtClean="0">
                <a:latin typeface="楷体" panose="02010609060101010101" pitchFamily="49" charset="-122"/>
                <a:ea typeface="楷体" panose="02010609060101010101" pitchFamily="49" charset="-122"/>
              </a:rPr>
              <a:t>。</a:t>
            </a:r>
            <a:endParaRPr lang="zh-CN" altLang="en-US" sz="2800" b="1" dirty="0">
              <a:latin typeface="楷体" panose="02010609060101010101" pitchFamily="49" charset="-122"/>
              <a:ea typeface="楷体" panose="02010609060101010101" pitchFamily="49" charset="-122"/>
            </a:endParaRPr>
          </a:p>
        </p:txBody>
      </p:sp>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a:p>
        </p:txBody>
      </p:sp>
      <p:pic>
        <p:nvPicPr>
          <p:cNvPr id="2" name="图片 1"/>
          <p:cNvPicPr>
            <a:picLocks noChangeAspect="1"/>
          </p:cNvPicPr>
          <p:nvPr/>
        </p:nvPicPr>
        <p:blipFill>
          <a:blip r:embed="rId1"/>
          <a:stretch>
            <a:fillRect/>
          </a:stretch>
        </p:blipFill>
        <p:spPr>
          <a:xfrm>
            <a:off x="1972567" y="1988840"/>
            <a:ext cx="4297142" cy="720080"/>
          </a:xfrm>
          <a:prstGeom prst="rect">
            <a:avLst/>
          </a:prstGeom>
        </p:spPr>
      </p:pic>
      <p:pic>
        <p:nvPicPr>
          <p:cNvPr id="7" name="图片 6"/>
          <p:cNvPicPr>
            <a:picLocks noChangeAspect="1"/>
          </p:cNvPicPr>
          <p:nvPr/>
        </p:nvPicPr>
        <p:blipFill>
          <a:blip r:embed="rId2"/>
          <a:stretch>
            <a:fillRect/>
          </a:stretch>
        </p:blipFill>
        <p:spPr>
          <a:xfrm>
            <a:off x="1960103" y="3621565"/>
            <a:ext cx="4523949" cy="743539"/>
          </a:xfrm>
          <a:prstGeom prst="rect">
            <a:avLst/>
          </a:prstGeom>
        </p:spPr>
      </p:pic>
      <p:sp>
        <p:nvSpPr>
          <p:cNvPr id="8" name="文本框 7"/>
          <p:cNvSpPr txBox="1"/>
          <p:nvPr/>
        </p:nvSpPr>
        <p:spPr bwMode="auto">
          <a:xfrm>
            <a:off x="1547664" y="5229200"/>
            <a:ext cx="4798406" cy="5561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66"/>
                </a:solidFill>
                <a:miter lim="800000"/>
                <a:headEnd/>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rtlCol="0">
            <a:spAutoFit/>
          </a:bodyPr>
          <a:lstStyle/>
          <a:p>
            <a:pPr algn="l">
              <a:lnSpc>
                <a:spcPct val="125000"/>
              </a:lnSpc>
            </a:pPr>
            <a:r>
              <a:rPr lang="zh-CN" altLang="en-US" sz="2400" dirty="0" smtClean="0">
                <a:solidFill>
                  <a:srgbClr val="7030A0"/>
                </a:solidFill>
                <a:latin typeface="华文新魏" panose="02010800040101010101" pitchFamily="2" charset="-122"/>
                <a:ea typeface="华文新魏" panose="02010800040101010101" pitchFamily="2" charset="-122"/>
              </a:rPr>
              <a:t>因为两点相对位移与参考系无关。</a:t>
            </a:r>
            <a:endParaRPr lang="zh-CN" altLang="en-US" sz="2400" dirty="0">
              <a:solidFill>
                <a:srgbClr val="7030A0"/>
              </a:solidFill>
              <a:latin typeface="华文新魏" panose="02010800040101010101" pitchFamily="2" charset="-122"/>
              <a:ea typeface="华文新魏"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7"/>
            <a:ext cx="7886700" cy="687610"/>
          </a:xfrm>
        </p:spPr>
        <p:txBody>
          <a:bodyPr>
            <a:normAutofit/>
          </a:bodyPr>
          <a:lstStyle/>
          <a:p>
            <a:r>
              <a:rPr kumimoji="1" lang="en-US" altLang="zh-CN" sz="3200" b="1"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§4.1 </a:t>
            </a:r>
            <a:r>
              <a:rPr kumimoji="1" lang="zh-CN" altLang="en-US" sz="3200" b="1"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功与动能定理</a:t>
            </a:r>
            <a:endParaRPr lang="zh-CN" altLang="en-US" sz="3200" dirty="0"/>
          </a:p>
        </p:txBody>
      </p:sp>
      <p:sp>
        <p:nvSpPr>
          <p:cNvPr id="3" name="内容占位符 2"/>
          <p:cNvSpPr>
            <a:spLocks noGrp="1"/>
          </p:cNvSpPr>
          <p:nvPr>
            <p:ph idx="1"/>
          </p:nvPr>
        </p:nvSpPr>
        <p:spPr>
          <a:xfrm>
            <a:off x="755576" y="1196752"/>
            <a:ext cx="7759774" cy="5112568"/>
          </a:xfrm>
        </p:spPr>
        <p:txBody>
          <a:bodyPr>
            <a:normAutofit lnSpcReduction="10000"/>
          </a:bodyPr>
          <a:lstStyle/>
          <a:p>
            <a:pPr marL="0" indent="0" algn="just">
              <a:lnSpc>
                <a:spcPct val="160000"/>
              </a:lnSpc>
              <a:buNone/>
            </a:pPr>
            <a:r>
              <a:rPr lang="zh-CN" altLang="en-US" sz="2400" b="1" dirty="0" smtClean="0">
                <a:latin typeface="宋体" panose="02010600030101010101" pitchFamily="2" charset="-122"/>
                <a:ea typeface="宋体" panose="02010600030101010101" pitchFamily="2" charset="-122"/>
              </a:rPr>
              <a:t>    </a:t>
            </a:r>
            <a:r>
              <a:rPr lang="zh-CN" altLang="en-US" sz="2400" b="1" dirty="0" smtClean="0">
                <a:latin typeface="+mn-ea"/>
              </a:rPr>
              <a:t>功的定义：</a:t>
            </a:r>
            <a:r>
              <a:rPr lang="zh-CN" altLang="en-US" sz="2400" b="1" dirty="0">
                <a:latin typeface="+mn-ea"/>
              </a:rPr>
              <a:t>力对空间累积效应的物理量，它等于质点所受的力和它的位移的标量积。</a:t>
            </a:r>
            <a:endParaRPr lang="en-US" altLang="zh-CN" sz="2400" b="1" dirty="0">
              <a:latin typeface="+mn-ea"/>
            </a:endParaRPr>
          </a:p>
          <a:p>
            <a:pPr marL="0" indent="0" algn="just">
              <a:lnSpc>
                <a:spcPct val="160000"/>
              </a:lnSpc>
              <a:buNone/>
            </a:pPr>
            <a:endParaRPr lang="en-US" altLang="zh-CN" sz="2400" b="1" dirty="0" smtClean="0">
              <a:latin typeface="+mn-ea"/>
            </a:endParaRPr>
          </a:p>
          <a:p>
            <a:pPr marL="0" indent="0" algn="just">
              <a:lnSpc>
                <a:spcPct val="160000"/>
              </a:lnSpc>
              <a:buNone/>
            </a:pPr>
            <a:endParaRPr lang="en-US" altLang="zh-CN" sz="2400" b="1" dirty="0">
              <a:latin typeface="+mn-ea"/>
            </a:endParaRPr>
          </a:p>
          <a:p>
            <a:pPr marL="0" indent="0">
              <a:lnSpc>
                <a:spcPct val="160000"/>
              </a:lnSpc>
              <a:buNone/>
            </a:pPr>
            <a:r>
              <a:rPr lang="zh-CN" altLang="en-US" sz="2400" b="1" dirty="0">
                <a:latin typeface="+mn-ea"/>
              </a:rPr>
              <a:t>它如下特点：</a:t>
            </a:r>
            <a:endParaRPr lang="en-US" altLang="zh-CN" sz="2400" b="1" dirty="0">
              <a:latin typeface="+mn-ea"/>
            </a:endParaRPr>
          </a:p>
          <a:p>
            <a:pPr marL="0" indent="0">
              <a:lnSpc>
                <a:spcPct val="160000"/>
              </a:lnSpc>
              <a:buNone/>
            </a:pPr>
            <a:r>
              <a:rPr lang="en-US" altLang="zh-CN" sz="2400" b="1" dirty="0">
                <a:latin typeface="楷体" panose="02010609060101010101" pitchFamily="49" charset="-122"/>
                <a:ea typeface="楷体" panose="02010609060101010101" pitchFamily="49" charset="-122"/>
              </a:rPr>
              <a:t>(1)</a:t>
            </a:r>
            <a:r>
              <a:rPr lang="zh-CN" altLang="en-US" sz="2400" b="1" dirty="0">
                <a:latin typeface="楷体" panose="02010609060101010101" pitchFamily="49" charset="-122"/>
                <a:ea typeface="楷体" panose="02010609060101010101" pitchFamily="49" charset="-122"/>
              </a:rPr>
              <a:t>功是个</a:t>
            </a:r>
            <a:r>
              <a:rPr lang="zh-CN" altLang="en-US" sz="2400" b="1" dirty="0">
                <a:solidFill>
                  <a:srgbClr val="0000CC"/>
                </a:solidFill>
                <a:latin typeface="楷体" panose="02010609060101010101" pitchFamily="49" charset="-122"/>
                <a:ea typeface="楷体" panose="02010609060101010101" pitchFamily="49" charset="-122"/>
              </a:rPr>
              <a:t>标量</a:t>
            </a:r>
            <a:r>
              <a:rPr lang="zh-CN" altLang="en-US" sz="2400" b="1" dirty="0">
                <a:latin typeface="楷体" panose="02010609060101010101" pitchFamily="49" charset="-122"/>
                <a:ea typeface="楷体" panose="02010609060101010101" pitchFamily="49" charset="-122"/>
              </a:rPr>
              <a:t>，有正负之分；</a:t>
            </a:r>
            <a:endParaRPr lang="en-US" altLang="zh-CN" sz="2400" b="1" dirty="0">
              <a:latin typeface="楷体" panose="02010609060101010101" pitchFamily="49" charset="-122"/>
              <a:ea typeface="楷体" panose="02010609060101010101" pitchFamily="49" charset="-122"/>
            </a:endParaRPr>
          </a:p>
          <a:p>
            <a:pPr marL="0" indent="0">
              <a:lnSpc>
                <a:spcPct val="160000"/>
              </a:lnSpc>
              <a:buNone/>
            </a:pPr>
            <a:r>
              <a:rPr lang="en-US" altLang="zh-CN" sz="2400" b="1" dirty="0">
                <a:latin typeface="楷体" panose="02010609060101010101" pitchFamily="49" charset="-122"/>
                <a:ea typeface="楷体" panose="02010609060101010101" pitchFamily="49" charset="-122"/>
              </a:rPr>
              <a:t>(2)</a:t>
            </a:r>
            <a:r>
              <a:rPr lang="zh-CN" altLang="en-US" sz="2400" b="1" dirty="0">
                <a:latin typeface="楷体" panose="02010609060101010101" pitchFamily="49" charset="-122"/>
                <a:ea typeface="楷体" panose="02010609060101010101" pitchFamily="49" charset="-122"/>
              </a:rPr>
              <a:t>质点的位移与惯性参考系选取有关，因此</a:t>
            </a:r>
            <a:r>
              <a:rPr lang="zh-CN" altLang="en-US" sz="2400" b="1" dirty="0">
                <a:solidFill>
                  <a:srgbClr val="0000CC"/>
                </a:solidFill>
                <a:latin typeface="楷体" panose="02010609060101010101" pitchFamily="49" charset="-122"/>
                <a:ea typeface="楷体" panose="02010609060101010101" pitchFamily="49" charset="-122"/>
              </a:rPr>
              <a:t>功依赖于惯性参考系，但一对内力做的功与惯性参考系无关</a:t>
            </a:r>
            <a:r>
              <a:rPr lang="zh-CN" altLang="en-US" sz="2400" b="1" dirty="0">
                <a:latin typeface="楷体" panose="02010609060101010101" pitchFamily="49" charset="-122"/>
                <a:ea typeface="楷体" panose="02010609060101010101" pitchFamily="49" charset="-122"/>
              </a:rPr>
              <a:t>。</a:t>
            </a:r>
            <a:endParaRPr lang="zh-CN" altLang="en-US" sz="2400" b="1" dirty="0">
              <a:latin typeface="楷体" panose="02010609060101010101" pitchFamily="49" charset="-122"/>
              <a:ea typeface="楷体" panose="02010609060101010101" pitchFamily="49" charset="-122"/>
            </a:endParaRPr>
          </a:p>
        </p:txBody>
      </p:sp>
      <p:sp>
        <p:nvSpPr>
          <p:cNvPr id="4" name="灯片编号占位符 3"/>
          <p:cNvSpPr>
            <a:spLocks noGrp="1"/>
          </p:cNvSpPr>
          <p:nvPr>
            <p:ph type="sldNum" sz="quarter" idx="12"/>
          </p:nvPr>
        </p:nvSpPr>
        <p:spPr/>
        <p:txBody>
          <a:bodyPr/>
          <a:lstStyle/>
          <a:p>
            <a:pPr>
              <a:defRPr/>
            </a:pPr>
            <a:fld id="{561E39DC-0725-48F8-9F0C-20F2DD89ACFF}" type="slidenum">
              <a:rPr lang="zh-CN" altLang="en-US" smtClean="0"/>
            </a:fld>
            <a:endParaRPr lang="zh-CN" altLang="en-US"/>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36811" y="2247675"/>
            <a:ext cx="2400508" cy="2446232"/>
          </a:xfrm>
          <a:prstGeom prst="rect">
            <a:avLst/>
          </a:prstGeom>
        </p:spPr>
      </p:pic>
      <p:pic>
        <p:nvPicPr>
          <p:cNvPr id="8" name="图片 7"/>
          <p:cNvPicPr>
            <a:picLocks noChangeAspect="1"/>
          </p:cNvPicPr>
          <p:nvPr/>
        </p:nvPicPr>
        <p:blipFill>
          <a:blip r:embed="rId2"/>
          <a:stretch>
            <a:fillRect/>
          </a:stretch>
        </p:blipFill>
        <p:spPr>
          <a:xfrm>
            <a:off x="899592" y="2348880"/>
            <a:ext cx="3763862" cy="651956"/>
          </a:xfrm>
          <a:prstGeom prst="rect">
            <a:avLst/>
          </a:prstGeom>
        </p:spPr>
      </p:pic>
      <p:pic>
        <p:nvPicPr>
          <p:cNvPr id="9" name="图片 8"/>
          <p:cNvPicPr>
            <a:picLocks noChangeAspect="1"/>
          </p:cNvPicPr>
          <p:nvPr/>
        </p:nvPicPr>
        <p:blipFill>
          <a:blip r:embed="rId3"/>
          <a:stretch>
            <a:fillRect/>
          </a:stretch>
        </p:blipFill>
        <p:spPr>
          <a:xfrm>
            <a:off x="899591" y="3000836"/>
            <a:ext cx="3938421" cy="774972"/>
          </a:xfrm>
          <a:prstGeom prst="rect">
            <a:avLst/>
          </a:prstGeom>
        </p:spPr>
      </p:pic>
      <mc:AlternateContent xmlns:mc="http://schemas.openxmlformats.org/markup-compatibility/2006">
        <mc:Choice xmlns:a14="http://schemas.microsoft.com/office/drawing/2010/main" Requires="a14">
          <p:sp>
            <p:nvSpPr>
              <p:cNvPr id="10" name="矩形 9"/>
              <p:cNvSpPr/>
              <p:nvPr/>
            </p:nvSpPr>
            <p:spPr>
              <a:xfrm>
                <a:off x="5076056" y="2523782"/>
                <a:ext cx="2130713" cy="954107"/>
              </a:xfrm>
              <a:prstGeom prst="rect">
                <a:avLst/>
              </a:prstGeom>
              <a:ln w="38100"/>
            </p:spPr>
            <p:style>
              <a:lnRef idx="2">
                <a:schemeClr val="accent5"/>
              </a:lnRef>
              <a:fillRef idx="1">
                <a:schemeClr val="lt1"/>
              </a:fillRef>
              <a:effectRef idx="0">
                <a:schemeClr val="accent5"/>
              </a:effectRef>
              <a:fontRef idx="minor">
                <a:schemeClr val="dk1"/>
              </a:fontRef>
            </p:style>
            <p:txBody>
              <a:bodyPr wrap="none" lIns="91440" tIns="45720" rIns="91440" bIns="45720">
                <a:spAutoFit/>
              </a:bodyPr>
              <a:lstStyle/>
              <a:p>
                <a:pPr algn="ctr"/>
                <a:r>
                  <a:rPr lang="zh-CN" altLang="en-US" sz="2800" b="1" cap="none" spc="0" dirty="0" smtClean="0">
                    <a:ln w="0"/>
                    <a:solidFill>
                      <a:srgbClr val="C00000"/>
                    </a:solidFill>
                    <a:effectLst>
                      <a:outerShdw blurRad="38100" dist="19050" dir="2700000" algn="tl" rotWithShape="0">
                        <a:schemeClr val="dk1">
                          <a:alpha val="40000"/>
                        </a:schemeClr>
                      </a:outerShdw>
                    </a:effectLst>
                  </a:rPr>
                  <a:t>   单位：</a:t>
                </a:r>
                <a:endParaRPr lang="en-US" altLang="zh-CN" sz="2800" b="1" cap="none" spc="0" dirty="0" smtClean="0">
                  <a:ln w="0"/>
                  <a:solidFill>
                    <a:srgbClr val="C00000"/>
                  </a:solidFill>
                  <a:effectLst>
                    <a:outerShdw blurRad="38100" dist="19050" dir="2700000" algn="tl" rotWithShape="0">
                      <a:schemeClr val="dk1">
                        <a:alpha val="40000"/>
                      </a:schemeClr>
                    </a:outerShdw>
                  </a:effectLst>
                </a:endParaRPr>
              </a:p>
              <a:p>
                <a:pPr algn="ctr"/>
                <a:r>
                  <a:rPr lang="zh-CN" altLang="en-US" sz="2800" b="1" cap="none" spc="0" dirty="0" smtClean="0">
                    <a:ln w="0"/>
                    <a:solidFill>
                      <a:srgbClr val="C00000"/>
                    </a:solidFill>
                    <a:effectLst>
                      <a:outerShdw blurRad="38100" dist="19050" dir="2700000" algn="tl" rotWithShape="0">
                        <a:schemeClr val="dk1">
                          <a:alpha val="40000"/>
                        </a:schemeClr>
                      </a:outerShdw>
                    </a:effectLst>
                  </a:rPr>
                  <a:t>焦耳</a:t>
                </a:r>
                <a:r>
                  <a:rPr lang="en-US" altLang="zh-CN" sz="2800" b="1" cap="none" spc="0" dirty="0" smtClean="0">
                    <a:ln w="0"/>
                    <a:solidFill>
                      <a:srgbClr val="C00000"/>
                    </a:solidFill>
                    <a:effectLst>
                      <a:outerShdw blurRad="38100" dist="19050" dir="2700000" algn="tl" rotWithShape="0">
                        <a:schemeClr val="dk1">
                          <a:alpha val="40000"/>
                        </a:schemeClr>
                      </a:outerShdw>
                    </a:effectLst>
                  </a:rPr>
                  <a:t>, </a:t>
                </a:r>
                <a:r>
                  <a:rPr lang="en-US" altLang="zh-CN" sz="2800" b="1" cap="none" spc="0" dirty="0" smtClean="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J=N</a:t>
                </a:r>
                <a14:m>
                  <m:oMath xmlns:m="http://schemas.openxmlformats.org/officeDocument/2006/math">
                    <m:r>
                      <a:rPr lang="en-US" altLang="zh-CN" sz="2800" b="1" i="1" cap="none" spc="0" smtClean="0">
                        <a:ln w="0"/>
                        <a:solidFill>
                          <a:srgbClr val="C00000"/>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oMath>
                </a14:m>
                <a:r>
                  <a:rPr lang="en-US" altLang="zh-CN" sz="2800" b="1" cap="none" spc="0" dirty="0" smtClean="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t>
                </a:r>
                <a:endParaRPr lang="zh-CN" altLang="en-US" sz="2800" b="1" cap="none" spc="0" dirty="0">
                  <a:ln w="0"/>
                  <a:solidFill>
                    <a:srgbClr val="C0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mc:Choice>
        <mc:Fallback>
          <p:sp>
            <p:nvSpPr>
              <p:cNvPr id="10" name="矩形 9"/>
              <p:cNvSpPr>
                <a:spLocks noRot="1" noChangeAspect="1" noMove="1" noResize="1" noEditPoints="1" noAdjustHandles="1" noChangeArrowheads="1" noChangeShapeType="1" noTextEdit="1"/>
              </p:cNvSpPr>
              <p:nvPr/>
            </p:nvSpPr>
            <p:spPr>
              <a:xfrm>
                <a:off x="5076056" y="2523782"/>
                <a:ext cx="2130713" cy="954107"/>
              </a:xfrm>
              <a:prstGeom prst="rect">
                <a:avLst/>
              </a:prstGeom>
              <a:blipFill rotWithShape="1">
                <a:blip r:embed="rId4"/>
                <a:stretch>
                  <a:fillRect l="-5070" t="-6748" r="-5634" b="-16564"/>
                </a:stretch>
              </a:blipFill>
              <a:ln w="38100"/>
            </p:spPr>
            <p:txBody>
              <a:bodyPr/>
              <a:lstStyle/>
              <a:p>
                <a:r>
                  <a:rPr lang="zh-CN" altLang="en-US">
                    <a:noFill/>
                  </a:rPr>
                  <a:t> </a:t>
                </a:r>
                <a:endParaRPr lang="zh-CN" altLang="en-US">
                  <a:noFill/>
                </a:endParaRPr>
              </a:p>
            </p:txBody>
          </p:sp>
        </mc:Fallback>
      </mc:AlternateContent>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 calcmode="lin" valueType="num">
                                      <p:cBhvr additive="base">
                                        <p:cTn id="1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idx="1"/>
              </p:nvPr>
            </p:nvSpPr>
            <p:spPr>
              <a:xfrm>
                <a:off x="628650" y="548680"/>
                <a:ext cx="7886700" cy="5628283"/>
              </a:xfrm>
            </p:spPr>
            <p:txBody>
              <a:bodyPr>
                <a:normAutofit/>
              </a:bodyPr>
              <a:lstStyle/>
              <a:p>
                <a:pPr marL="0" indent="0" algn="just">
                  <a:lnSpc>
                    <a:spcPct val="150000"/>
                  </a:lnSpc>
                  <a:buNone/>
                </a:pPr>
                <a:r>
                  <a:rPr lang="zh-CN" altLang="en-US" sz="2400" b="1" dirty="0" smtClean="0">
                    <a:latin typeface="+mn-ea"/>
                  </a:rPr>
                  <a:t>势能与势能零点的选取：</a:t>
                </a:r>
                <a:endParaRPr lang="en-US" altLang="zh-CN" sz="2400" b="1" dirty="0" smtClean="0">
                  <a:latin typeface="+mn-ea"/>
                </a:endParaRPr>
              </a:p>
              <a:p>
                <a:pPr marL="0" indent="0" algn="just">
                  <a:lnSpc>
                    <a:spcPct val="150000"/>
                  </a:lnSpc>
                  <a:buNone/>
                </a:pPr>
                <a:r>
                  <a:rPr lang="en-US" altLang="zh-CN" sz="2400" b="1" dirty="0" smtClean="0">
                    <a:solidFill>
                      <a:srgbClr val="C00000"/>
                    </a:solidFill>
                    <a:latin typeface="+mn-ea"/>
                  </a:rPr>
                  <a:t>(1)</a:t>
                </a:r>
                <a:r>
                  <a:rPr lang="zh-CN" altLang="en-US" sz="2400" b="1" dirty="0" smtClean="0">
                    <a:solidFill>
                      <a:srgbClr val="C00000"/>
                    </a:solidFill>
                    <a:latin typeface="+mn-ea"/>
                  </a:rPr>
                  <a:t>引力势能</a:t>
                </a:r>
                <a:r>
                  <a:rPr lang="en-US" altLang="zh-CN" sz="2400" b="1" dirty="0" smtClean="0">
                    <a:solidFill>
                      <a:srgbClr val="C00000"/>
                    </a:solidFill>
                    <a:latin typeface="+mn-ea"/>
                  </a:rPr>
                  <a:t>, </a:t>
                </a:r>
                <a:r>
                  <a:rPr lang="zh-CN" altLang="en-US" sz="2400" b="1" dirty="0" smtClean="0">
                    <a:latin typeface="+mn-ea"/>
                  </a:rPr>
                  <a:t>选取</a:t>
                </a:r>
                <a14:m>
                  <m:oMath xmlns:m="http://schemas.openxmlformats.org/officeDocument/2006/math">
                    <m:r>
                      <a:rPr lang="en-US" altLang="zh-CN" sz="2400" b="1" i="1" smtClean="0">
                        <a:latin typeface="Cambria Math" panose="02040503050406030204" pitchFamily="18" charset="0"/>
                      </a:rPr>
                      <m:t>𝒓</m:t>
                    </m:r>
                    <m:r>
                      <a:rPr lang="en-US" altLang="zh-CN" sz="2400" b="1" i="1" smtClean="0">
                        <a:latin typeface="Cambria Math" panose="02040503050406030204" pitchFamily="18" charset="0"/>
                      </a:rPr>
                      <m:t>→∞</m:t>
                    </m:r>
                  </m:oMath>
                </a14:m>
                <a:r>
                  <a:rPr lang="zh-CN" altLang="en-US" sz="2400" b="1" dirty="0" smtClean="0">
                    <a:latin typeface="+mn-ea"/>
                  </a:rPr>
                  <a:t>为势能零点。</a:t>
                </a:r>
                <a:endParaRPr lang="en-US" altLang="zh-CN" sz="2400" b="1" dirty="0">
                  <a:latin typeface="+mn-ea"/>
                </a:endParaRPr>
              </a:p>
              <a:p>
                <a:pPr marL="0" indent="0" algn="just">
                  <a:lnSpc>
                    <a:spcPct val="200000"/>
                  </a:lnSpc>
                  <a:buNone/>
                </a:pPr>
                <a:endParaRPr lang="en-US" altLang="zh-CN" sz="2400" b="1" dirty="0">
                  <a:latin typeface="+mn-ea"/>
                </a:endParaRPr>
              </a:p>
              <a:p>
                <a:pPr marL="0" indent="0" algn="just">
                  <a:lnSpc>
                    <a:spcPct val="150000"/>
                  </a:lnSpc>
                  <a:buNone/>
                </a:pPr>
                <a:r>
                  <a:rPr lang="en-US" altLang="zh-CN" sz="2400" b="1" dirty="0">
                    <a:solidFill>
                      <a:srgbClr val="C00000"/>
                    </a:solidFill>
                    <a:latin typeface="+mn-ea"/>
                  </a:rPr>
                  <a:t>(2)</a:t>
                </a:r>
                <a:r>
                  <a:rPr lang="zh-CN" altLang="en-US" sz="2400" b="1" dirty="0" smtClean="0">
                    <a:solidFill>
                      <a:srgbClr val="C00000"/>
                    </a:solidFill>
                    <a:latin typeface="+mn-ea"/>
                  </a:rPr>
                  <a:t>重力势能</a:t>
                </a:r>
                <a:r>
                  <a:rPr lang="zh-CN" altLang="en-US" sz="2400" b="1" dirty="0">
                    <a:solidFill>
                      <a:srgbClr val="C00000"/>
                    </a:solidFill>
                    <a:latin typeface="+mn-ea"/>
                  </a:rPr>
                  <a:t>，</a:t>
                </a:r>
                <a:r>
                  <a:rPr lang="zh-CN" altLang="en-US" sz="2400" b="1" dirty="0" smtClean="0">
                    <a:latin typeface="+mn-ea"/>
                  </a:rPr>
                  <a:t>选取地球表面为势能</a:t>
                </a:r>
                <a:r>
                  <a:rPr lang="zh-CN" altLang="en-US" sz="2400" b="1" dirty="0">
                    <a:latin typeface="+mn-ea"/>
                  </a:rPr>
                  <a:t>零</a:t>
                </a:r>
                <a:r>
                  <a:rPr lang="zh-CN" altLang="en-US" sz="2400" b="1" dirty="0" smtClean="0">
                    <a:latin typeface="+mn-ea"/>
                  </a:rPr>
                  <a:t>点。</a:t>
                </a:r>
                <a:endParaRPr lang="en-US" altLang="zh-CN" sz="2400" b="1" dirty="0">
                  <a:solidFill>
                    <a:srgbClr val="C00000"/>
                  </a:solidFill>
                  <a:latin typeface="+mn-ea"/>
                </a:endParaRPr>
              </a:p>
              <a:p>
                <a:pPr marL="0" indent="0" algn="just">
                  <a:lnSpc>
                    <a:spcPct val="150000"/>
                  </a:lnSpc>
                  <a:buNone/>
                </a:pPr>
                <a:endParaRPr lang="en-US" altLang="zh-CN" sz="2400" b="1" dirty="0" smtClean="0">
                  <a:latin typeface="+mn-ea"/>
                </a:endParaRPr>
              </a:p>
              <a:p>
                <a:pPr marL="0" indent="0" algn="just">
                  <a:lnSpc>
                    <a:spcPct val="150000"/>
                  </a:lnSpc>
                  <a:buNone/>
                </a:pPr>
                <a:endParaRPr lang="en-US" altLang="zh-CN" sz="2400" dirty="0" smtClean="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628650" y="548680"/>
                <a:ext cx="7886700" cy="5628283"/>
              </a:xfrm>
              <a:blipFill rotWithShape="1">
                <a:blip r:embed="rId1"/>
                <a:stretch>
                  <a:fillRect l="-1159"/>
                </a:stretch>
              </a:blipFill>
            </p:spPr>
            <p:txBody>
              <a:bodyPr/>
              <a:lstStyle/>
              <a:p>
                <a:r>
                  <a:rPr lang="zh-CN" altLang="en-US">
                    <a:noFill/>
                  </a:rPr>
                  <a:t> </a:t>
                </a:r>
                <a:endParaRPr lang="zh-CN" altLang="en-US">
                  <a:noFill/>
                </a:endParaRPr>
              </a:p>
            </p:txBody>
          </p:sp>
        </mc:Fallback>
      </mc:AlternateContent>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a:p>
        </p:txBody>
      </p:sp>
      <p:pic>
        <p:nvPicPr>
          <p:cNvPr id="10" name="图片 9"/>
          <p:cNvPicPr>
            <a:picLocks noChangeAspect="1"/>
          </p:cNvPicPr>
          <p:nvPr/>
        </p:nvPicPr>
        <p:blipFill>
          <a:blip r:embed="rId2"/>
          <a:stretch>
            <a:fillRect/>
          </a:stretch>
        </p:blipFill>
        <p:spPr>
          <a:xfrm>
            <a:off x="7008843" y="1923322"/>
            <a:ext cx="1496653" cy="2232248"/>
          </a:xfrm>
          <a:prstGeom prst="rect">
            <a:avLst/>
          </a:prstGeom>
        </p:spPr>
      </p:pic>
      <p:pic>
        <p:nvPicPr>
          <p:cNvPr id="2" name="图片 1"/>
          <p:cNvPicPr>
            <a:picLocks noChangeAspect="1"/>
          </p:cNvPicPr>
          <p:nvPr/>
        </p:nvPicPr>
        <p:blipFill>
          <a:blip r:embed="rId3"/>
          <a:stretch>
            <a:fillRect/>
          </a:stretch>
        </p:blipFill>
        <p:spPr>
          <a:xfrm>
            <a:off x="1115330" y="1805620"/>
            <a:ext cx="5616910" cy="1047316"/>
          </a:xfrm>
          <a:prstGeom prst="rect">
            <a:avLst/>
          </a:prstGeom>
        </p:spPr>
      </p:pic>
      <p:pic>
        <p:nvPicPr>
          <p:cNvPr id="6" name="图片 5"/>
          <p:cNvPicPr>
            <a:picLocks noChangeAspect="1"/>
          </p:cNvPicPr>
          <p:nvPr/>
        </p:nvPicPr>
        <p:blipFill>
          <a:blip r:embed="rId4"/>
          <a:stretch>
            <a:fillRect/>
          </a:stretch>
        </p:blipFill>
        <p:spPr>
          <a:xfrm>
            <a:off x="683568" y="3284984"/>
            <a:ext cx="5433130" cy="924530"/>
          </a:xfrm>
          <a:prstGeom prst="rect">
            <a:avLst/>
          </a:prstGeom>
        </p:spPr>
      </p:pic>
      <p:pic>
        <p:nvPicPr>
          <p:cNvPr id="7" name="图片 6"/>
          <p:cNvPicPr>
            <a:picLocks noChangeAspect="1"/>
          </p:cNvPicPr>
          <p:nvPr/>
        </p:nvPicPr>
        <p:blipFill>
          <a:blip r:embed="rId5"/>
          <a:stretch>
            <a:fillRect/>
          </a:stretch>
        </p:blipFill>
        <p:spPr>
          <a:xfrm>
            <a:off x="708207" y="4258872"/>
            <a:ext cx="3143856" cy="1042336"/>
          </a:xfrm>
          <a:prstGeom prst="rect">
            <a:avLst/>
          </a:prstGeom>
        </p:spPr>
      </p:pic>
      <p:pic>
        <p:nvPicPr>
          <p:cNvPr id="9" name="图片 8"/>
          <p:cNvPicPr>
            <a:picLocks noChangeAspect="1"/>
          </p:cNvPicPr>
          <p:nvPr/>
        </p:nvPicPr>
        <p:blipFill>
          <a:blip r:embed="rId6"/>
          <a:stretch>
            <a:fillRect/>
          </a:stretch>
        </p:blipFill>
        <p:spPr>
          <a:xfrm>
            <a:off x="3779912" y="4211417"/>
            <a:ext cx="3530076" cy="1089791"/>
          </a:xfrm>
          <a:prstGeom prst="rect">
            <a:avLst/>
          </a:prstGeom>
        </p:spPr>
      </p:pic>
      <p:pic>
        <p:nvPicPr>
          <p:cNvPr id="11" name="图片 10"/>
          <p:cNvPicPr>
            <a:picLocks noChangeAspect="1"/>
          </p:cNvPicPr>
          <p:nvPr/>
        </p:nvPicPr>
        <p:blipFill>
          <a:blip r:embed="rId7"/>
          <a:stretch>
            <a:fillRect/>
          </a:stretch>
        </p:blipFill>
        <p:spPr>
          <a:xfrm>
            <a:off x="827584" y="5413321"/>
            <a:ext cx="1512168" cy="968007"/>
          </a:xfrm>
          <a:prstGeom prst="rect">
            <a:avLst/>
          </a:prstGeom>
        </p:spPr>
      </p:pic>
      <p:pic>
        <p:nvPicPr>
          <p:cNvPr id="12" name="图片 11"/>
          <p:cNvPicPr>
            <a:picLocks noChangeAspect="1"/>
          </p:cNvPicPr>
          <p:nvPr/>
        </p:nvPicPr>
        <p:blipFill>
          <a:blip r:embed="rId8"/>
          <a:stretch>
            <a:fillRect/>
          </a:stretch>
        </p:blipFill>
        <p:spPr>
          <a:xfrm>
            <a:off x="2272358" y="5628856"/>
            <a:ext cx="1183379" cy="536448"/>
          </a:xfrm>
          <a:prstGeom prst="rect">
            <a:avLst/>
          </a:prstGeom>
        </p:spPr>
      </p:pic>
      <p:pic>
        <p:nvPicPr>
          <p:cNvPr id="14" name="图片 13"/>
          <p:cNvPicPr>
            <a:picLocks noChangeAspect="1"/>
          </p:cNvPicPr>
          <p:nvPr/>
        </p:nvPicPr>
        <p:blipFill>
          <a:blip r:embed="rId9"/>
          <a:stretch>
            <a:fillRect/>
          </a:stretch>
        </p:blipFill>
        <p:spPr>
          <a:xfrm>
            <a:off x="3460670" y="5643187"/>
            <a:ext cx="4567714" cy="5941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ppt_x"/>
                                          </p:val>
                                        </p:tav>
                                        <p:tav tm="100000">
                                          <p:val>
                                            <p:strVal val="#ppt_x"/>
                                          </p:val>
                                        </p:tav>
                                      </p:tavLst>
                                    </p:anim>
                                    <p:anim calcmode="lin" valueType="num">
                                      <p:cBhvr additive="base">
                                        <p:cTn id="5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ppt_x"/>
                                          </p:val>
                                        </p:tav>
                                        <p:tav tm="100000">
                                          <p:val>
                                            <p:strVal val="#ppt_x"/>
                                          </p:val>
                                        </p:tav>
                                      </p:tavLst>
                                    </p:anim>
                                    <p:anim calcmode="lin" valueType="num">
                                      <p:cBhvr additive="base">
                                        <p:cTn id="5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additive="base">
                                        <p:cTn id="61" dur="500" fill="hold"/>
                                        <p:tgtEl>
                                          <p:spTgt spid="14"/>
                                        </p:tgtEl>
                                        <p:attrNameLst>
                                          <p:attrName>ppt_x</p:attrName>
                                        </p:attrNameLst>
                                      </p:cBhvr>
                                      <p:tavLst>
                                        <p:tav tm="0">
                                          <p:val>
                                            <p:strVal val="#ppt_x"/>
                                          </p:val>
                                        </p:tav>
                                        <p:tav tm="100000">
                                          <p:val>
                                            <p:strVal val="#ppt_x"/>
                                          </p:val>
                                        </p:tav>
                                      </p:tavLst>
                                    </p:anim>
                                    <p:anim calcmode="lin" valueType="num">
                                      <p:cBhvr additive="base">
                                        <p:cTn id="6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980728"/>
            <a:ext cx="7886700" cy="5196235"/>
          </a:xfrm>
        </p:spPr>
        <p:txBody>
          <a:bodyPr>
            <a:normAutofit/>
          </a:bodyPr>
          <a:lstStyle/>
          <a:p>
            <a:pPr marL="0" indent="0" algn="just">
              <a:lnSpc>
                <a:spcPct val="150000"/>
              </a:lnSpc>
              <a:buNone/>
            </a:pPr>
            <a:r>
              <a:rPr lang="en-US" altLang="zh-CN" sz="2400" b="1" dirty="0" smtClean="0">
                <a:solidFill>
                  <a:srgbClr val="C00000"/>
                </a:solidFill>
                <a:latin typeface="+mn-ea"/>
              </a:rPr>
              <a:t>(3)</a:t>
            </a:r>
            <a:r>
              <a:rPr lang="zh-CN" altLang="en-US" sz="2400" b="1" dirty="0" smtClean="0">
                <a:solidFill>
                  <a:srgbClr val="C00000"/>
                </a:solidFill>
                <a:latin typeface="+mn-ea"/>
              </a:rPr>
              <a:t>弹簧的弹性势能，</a:t>
            </a:r>
            <a:r>
              <a:rPr lang="zh-CN" altLang="en-US" sz="2400" b="1" dirty="0" smtClean="0">
                <a:latin typeface="+mn-ea"/>
              </a:rPr>
              <a:t>选取</a:t>
            </a:r>
            <a:r>
              <a:rPr lang="en-US" altLang="zh-CN" sz="2400" b="1" i="1" dirty="0" smtClean="0">
                <a:latin typeface="Times New Roman" panose="02020603050405020304" pitchFamily="18" charset="0"/>
                <a:cs typeface="Times New Roman" panose="02020603050405020304" pitchFamily="18" charset="0"/>
              </a:rPr>
              <a:t>x</a:t>
            </a:r>
            <a:r>
              <a:rPr lang="en-US" altLang="zh-CN" sz="2400" b="1" dirty="0" smtClean="0">
                <a:latin typeface="Times New Roman" panose="02020603050405020304" pitchFamily="18" charset="0"/>
                <a:cs typeface="Times New Roman" panose="02020603050405020304" pitchFamily="18" charset="0"/>
              </a:rPr>
              <a:t>=0</a:t>
            </a:r>
            <a:r>
              <a:rPr lang="zh-CN" altLang="en-US" sz="2400" b="1" dirty="0" smtClean="0">
                <a:latin typeface="+mn-ea"/>
              </a:rPr>
              <a:t>为势能零点。</a:t>
            </a:r>
            <a:endParaRPr lang="en-US" altLang="zh-CN" sz="2400" b="1" dirty="0" smtClean="0">
              <a:latin typeface="+mn-ea"/>
            </a:endParaRPr>
          </a:p>
          <a:p>
            <a:pPr marL="0" indent="0" algn="just">
              <a:lnSpc>
                <a:spcPct val="150000"/>
              </a:lnSpc>
              <a:buNone/>
            </a:pPr>
            <a:endParaRPr lang="zh-CN" altLang="en-US" sz="2400" dirty="0"/>
          </a:p>
        </p:txBody>
      </p:sp>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a:p>
        </p:txBody>
      </p:sp>
      <p:pic>
        <p:nvPicPr>
          <p:cNvPr id="6" name="图片 5"/>
          <p:cNvPicPr>
            <a:picLocks noChangeAspect="1"/>
          </p:cNvPicPr>
          <p:nvPr/>
        </p:nvPicPr>
        <p:blipFill>
          <a:blip r:embed="rId1"/>
          <a:stretch>
            <a:fillRect/>
          </a:stretch>
        </p:blipFill>
        <p:spPr>
          <a:xfrm>
            <a:off x="2411760" y="2996952"/>
            <a:ext cx="3657725" cy="2675160"/>
          </a:xfrm>
          <a:prstGeom prst="rect">
            <a:avLst/>
          </a:prstGeom>
        </p:spPr>
      </p:pic>
      <p:pic>
        <p:nvPicPr>
          <p:cNvPr id="2" name="图片 1"/>
          <p:cNvPicPr>
            <a:picLocks noChangeAspect="1"/>
          </p:cNvPicPr>
          <p:nvPr/>
        </p:nvPicPr>
        <p:blipFill>
          <a:blip r:embed="rId2"/>
          <a:stretch>
            <a:fillRect/>
          </a:stretch>
        </p:blipFill>
        <p:spPr>
          <a:xfrm>
            <a:off x="1726758" y="1700808"/>
            <a:ext cx="4723299" cy="111675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836712"/>
            <a:ext cx="7886700" cy="5340251"/>
          </a:xfrm>
        </p:spPr>
        <p:txBody>
          <a:bodyPr>
            <a:normAutofit/>
          </a:bodyPr>
          <a:lstStyle/>
          <a:p>
            <a:pPr marL="0" indent="0" algn="just">
              <a:lnSpc>
                <a:spcPct val="150000"/>
              </a:lnSpc>
              <a:buNone/>
            </a:pPr>
            <a:r>
              <a:rPr lang="zh-CN" altLang="en-US" sz="2400" b="1" dirty="0">
                <a:solidFill>
                  <a:srgbClr val="C00000"/>
                </a:solidFill>
                <a:latin typeface="+mn-ea"/>
              </a:rPr>
              <a:t>势能曲线</a:t>
            </a:r>
            <a:r>
              <a:rPr lang="zh-CN" altLang="en-US" sz="2400" b="1" dirty="0">
                <a:latin typeface="+mn-ea"/>
              </a:rPr>
              <a:t>：势能随位形变化的曲线</a:t>
            </a:r>
            <a:r>
              <a:rPr lang="zh-CN" altLang="en-US" sz="2400" b="1" dirty="0" smtClean="0">
                <a:latin typeface="+mn-ea"/>
              </a:rPr>
              <a:t>。</a:t>
            </a:r>
            <a:endParaRPr lang="zh-CN" altLang="en-US" sz="2400" b="1" dirty="0">
              <a:latin typeface="+mn-ea"/>
            </a:endParaRPr>
          </a:p>
        </p:txBody>
      </p:sp>
      <p:sp>
        <p:nvSpPr>
          <p:cNvPr id="4" name="灯片编号占位符 3"/>
          <p:cNvSpPr>
            <a:spLocks noGrp="1"/>
          </p:cNvSpPr>
          <p:nvPr>
            <p:ph type="sldNum" sz="quarter" idx="12"/>
          </p:nvPr>
        </p:nvSpPr>
        <p:spPr/>
        <p:txBody>
          <a:bodyPr/>
          <a:lstStyle/>
          <a:p>
            <a:pPr>
              <a:defRPr/>
            </a:pPr>
            <a:fld id="{561E39DC-0725-48F8-9F0C-20F2DD89ACFF}" type="slidenum">
              <a:rPr lang="zh-CN" altLang="en-US" smtClean="0"/>
            </a:fld>
            <a:endParaRPr lang="zh-CN" altLang="en-US"/>
          </a:p>
        </p:txBody>
      </p:sp>
      <p:pic>
        <p:nvPicPr>
          <p:cNvPr id="6" name="图片 5"/>
          <p:cNvPicPr>
            <a:picLocks noChangeAspect="1"/>
          </p:cNvPicPr>
          <p:nvPr/>
        </p:nvPicPr>
        <p:blipFill>
          <a:blip r:embed="rId1"/>
          <a:stretch>
            <a:fillRect/>
          </a:stretch>
        </p:blipFill>
        <p:spPr>
          <a:xfrm>
            <a:off x="971600" y="2461562"/>
            <a:ext cx="7344816" cy="2263582"/>
          </a:xfrm>
          <a:prstGeom prst="rect">
            <a:avLst/>
          </a:prstGeom>
        </p:spPr>
      </p:pic>
      <p:pic>
        <p:nvPicPr>
          <p:cNvPr id="7" name="图片 6"/>
          <p:cNvPicPr>
            <a:picLocks noChangeAspect="1"/>
          </p:cNvPicPr>
          <p:nvPr/>
        </p:nvPicPr>
        <p:blipFill>
          <a:blip r:embed="rId2"/>
          <a:stretch>
            <a:fillRect/>
          </a:stretch>
        </p:blipFill>
        <p:spPr>
          <a:xfrm>
            <a:off x="971600" y="1772816"/>
            <a:ext cx="1741578" cy="625856"/>
          </a:xfrm>
          <a:prstGeom prst="rect">
            <a:avLst/>
          </a:prstGeom>
        </p:spPr>
      </p:pic>
      <p:pic>
        <p:nvPicPr>
          <p:cNvPr id="8" name="图片 7"/>
          <p:cNvPicPr>
            <a:picLocks noChangeAspect="1"/>
          </p:cNvPicPr>
          <p:nvPr/>
        </p:nvPicPr>
        <p:blipFill>
          <a:blip r:embed="rId3"/>
          <a:stretch>
            <a:fillRect/>
          </a:stretch>
        </p:blipFill>
        <p:spPr>
          <a:xfrm>
            <a:off x="3635896" y="1592088"/>
            <a:ext cx="1762653" cy="987309"/>
          </a:xfrm>
          <a:prstGeom prst="rect">
            <a:avLst/>
          </a:prstGeom>
        </p:spPr>
      </p:pic>
      <p:pic>
        <p:nvPicPr>
          <p:cNvPr id="9" name="图片 8"/>
          <p:cNvPicPr>
            <a:picLocks noChangeAspect="1"/>
          </p:cNvPicPr>
          <p:nvPr/>
        </p:nvPicPr>
        <p:blipFill>
          <a:blip r:embed="rId4"/>
          <a:stretch>
            <a:fillRect/>
          </a:stretch>
        </p:blipFill>
        <p:spPr>
          <a:xfrm>
            <a:off x="6084168" y="1638203"/>
            <a:ext cx="2060392" cy="941194"/>
          </a:xfrm>
          <a:prstGeom prst="rect">
            <a:avLst/>
          </a:prstGeom>
        </p:spPr>
      </p:pic>
      <p:sp>
        <p:nvSpPr>
          <p:cNvPr id="10" name="Rectangle 17"/>
          <p:cNvSpPr>
            <a:spLocks noChangeArrowheads="1"/>
          </p:cNvSpPr>
          <p:nvPr/>
        </p:nvSpPr>
        <p:spPr bwMode="auto">
          <a:xfrm>
            <a:off x="1115616" y="4788034"/>
            <a:ext cx="20162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solidFill>
                  <a:srgbClr val="CC0000"/>
                </a:solidFill>
                <a:latin typeface="等线" panose="02010600030101010101" pitchFamily="2" charset="-122"/>
                <a:ea typeface="等线" panose="02010600030101010101" pitchFamily="2" charset="-122"/>
              </a:rPr>
              <a:t>重力</a:t>
            </a:r>
            <a:r>
              <a:rPr lang="zh-CN" altLang="en-US" b="1" dirty="0">
                <a:solidFill>
                  <a:srgbClr val="1C1C1C"/>
                </a:solidFill>
                <a:latin typeface="等线" panose="02010600030101010101" pitchFamily="2" charset="-122"/>
                <a:ea typeface="等线" panose="02010600030101010101" pitchFamily="2" charset="-122"/>
              </a:rPr>
              <a:t>势能曲线</a:t>
            </a:r>
            <a:endParaRPr lang="zh-CN" altLang="en-US" b="1" dirty="0">
              <a:solidFill>
                <a:srgbClr val="1C1C1C"/>
              </a:solidFill>
              <a:latin typeface="等线" panose="02010600030101010101" pitchFamily="2" charset="-122"/>
              <a:ea typeface="等线" panose="02010600030101010101" pitchFamily="2" charset="-122"/>
            </a:endParaRPr>
          </a:p>
        </p:txBody>
      </p:sp>
      <p:sp>
        <p:nvSpPr>
          <p:cNvPr id="11" name="Rectangle 14"/>
          <p:cNvSpPr>
            <a:spLocks noChangeArrowheads="1"/>
          </p:cNvSpPr>
          <p:nvPr/>
        </p:nvSpPr>
        <p:spPr bwMode="auto">
          <a:xfrm>
            <a:off x="3609263" y="4781495"/>
            <a:ext cx="20198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dirty="0">
                <a:solidFill>
                  <a:srgbClr val="CC0000"/>
                </a:solidFill>
                <a:latin typeface="等线" panose="02010600030101010101" pitchFamily="2" charset="-122"/>
                <a:ea typeface="等线" panose="02010600030101010101" pitchFamily="2" charset="-122"/>
              </a:rPr>
              <a:t>弹性</a:t>
            </a:r>
            <a:r>
              <a:rPr lang="zh-CN" altLang="en-US" b="1" dirty="0">
                <a:solidFill>
                  <a:srgbClr val="1C1C1C"/>
                </a:solidFill>
                <a:latin typeface="等线" panose="02010600030101010101" pitchFamily="2" charset="-122"/>
                <a:ea typeface="等线" panose="02010600030101010101" pitchFamily="2" charset="-122"/>
              </a:rPr>
              <a:t>势能曲线</a:t>
            </a:r>
            <a:endParaRPr lang="zh-CN" altLang="en-US" b="1" dirty="0">
              <a:solidFill>
                <a:srgbClr val="1C1C1C"/>
              </a:solidFill>
              <a:latin typeface="等线" panose="02010600030101010101" pitchFamily="2" charset="-122"/>
              <a:ea typeface="等线" panose="02010600030101010101" pitchFamily="2" charset="-122"/>
            </a:endParaRPr>
          </a:p>
        </p:txBody>
      </p:sp>
      <p:sp>
        <p:nvSpPr>
          <p:cNvPr id="12" name="Rectangle 20"/>
          <p:cNvSpPr>
            <a:spLocks noChangeArrowheads="1"/>
          </p:cNvSpPr>
          <p:nvPr/>
        </p:nvSpPr>
        <p:spPr bwMode="auto">
          <a:xfrm>
            <a:off x="6256240" y="4788034"/>
            <a:ext cx="20444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solidFill>
                  <a:srgbClr val="CC0000"/>
                </a:solidFill>
                <a:latin typeface="等线" panose="02010600030101010101" pitchFamily="2" charset="-122"/>
                <a:ea typeface="等线" panose="02010600030101010101" pitchFamily="2" charset="-122"/>
              </a:rPr>
              <a:t>引力</a:t>
            </a:r>
            <a:r>
              <a:rPr lang="zh-CN" altLang="en-US" b="1" dirty="0">
                <a:solidFill>
                  <a:srgbClr val="1C1C1C"/>
                </a:solidFill>
                <a:latin typeface="等线" panose="02010600030101010101" pitchFamily="2" charset="-122"/>
                <a:ea typeface="等线" panose="02010600030101010101" pitchFamily="2" charset="-122"/>
              </a:rPr>
              <a:t>势能曲线</a:t>
            </a:r>
            <a:endParaRPr lang="zh-CN" altLang="en-US" b="1" dirty="0">
              <a:solidFill>
                <a:srgbClr val="1C1C1C"/>
              </a:solidFill>
              <a:latin typeface="等线" panose="02010600030101010101" pitchFamily="2" charset="-122"/>
              <a:ea typeface="等线" panose="02010600030101010101" pitchFamily="2" charset="-122"/>
            </a:endParaRPr>
          </a:p>
        </p:txBody>
      </p:sp>
      <p:pic>
        <p:nvPicPr>
          <p:cNvPr id="13" name="图片 12"/>
          <p:cNvPicPr>
            <a:picLocks noChangeAspect="1"/>
          </p:cNvPicPr>
          <p:nvPr/>
        </p:nvPicPr>
        <p:blipFill>
          <a:blip r:embed="rId5"/>
          <a:stretch>
            <a:fillRect/>
          </a:stretch>
        </p:blipFill>
        <p:spPr>
          <a:xfrm>
            <a:off x="1115616" y="5384592"/>
            <a:ext cx="2071720" cy="598667"/>
          </a:xfrm>
          <a:prstGeom prst="rect">
            <a:avLst/>
          </a:prstGeom>
        </p:spPr>
      </p:pic>
      <p:pic>
        <p:nvPicPr>
          <p:cNvPr id="14" name="图片 13"/>
          <p:cNvPicPr>
            <a:picLocks noChangeAspect="1"/>
          </p:cNvPicPr>
          <p:nvPr/>
        </p:nvPicPr>
        <p:blipFill>
          <a:blip r:embed="rId6"/>
          <a:stretch>
            <a:fillRect/>
          </a:stretch>
        </p:blipFill>
        <p:spPr>
          <a:xfrm>
            <a:off x="3635896" y="5361216"/>
            <a:ext cx="2060805" cy="586444"/>
          </a:xfrm>
          <a:prstGeom prst="rect">
            <a:avLst/>
          </a:prstGeom>
        </p:spPr>
      </p:pic>
      <p:pic>
        <p:nvPicPr>
          <p:cNvPr id="15" name="图片 14"/>
          <p:cNvPicPr>
            <a:picLocks noChangeAspect="1"/>
          </p:cNvPicPr>
          <p:nvPr/>
        </p:nvPicPr>
        <p:blipFill>
          <a:blip r:embed="rId7"/>
          <a:stretch>
            <a:fillRect/>
          </a:stretch>
        </p:blipFill>
        <p:spPr>
          <a:xfrm>
            <a:off x="6162044" y="5341510"/>
            <a:ext cx="2232793" cy="625856"/>
          </a:xfrm>
          <a:prstGeom prst="rect">
            <a:avLst/>
          </a:prstGeom>
        </p:spPr>
      </p:pic>
    </p:spTree>
  </p:cSld>
  <p:clrMapOvr>
    <a:masterClrMapping/>
  </p:clrMapOvr>
  <p:transition spd="med">
    <p:pull/>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548680"/>
            <a:ext cx="7886700" cy="5628283"/>
          </a:xfrm>
        </p:spPr>
        <p:txBody>
          <a:bodyPr>
            <a:normAutofit/>
          </a:bodyPr>
          <a:lstStyle/>
          <a:p>
            <a:pPr marL="0" indent="0" algn="just">
              <a:lnSpc>
                <a:spcPct val="150000"/>
              </a:lnSpc>
              <a:buNone/>
            </a:pPr>
            <a:r>
              <a:rPr lang="zh-CN" altLang="en-US" sz="2400" b="1" dirty="0" smtClean="0">
                <a:latin typeface="+mn-ea"/>
              </a:rPr>
              <a:t>势能曲线的作用：</a:t>
            </a:r>
            <a:endParaRPr lang="en-US" altLang="zh-CN" sz="2400" b="1" dirty="0" smtClean="0">
              <a:latin typeface="+mn-ea"/>
            </a:endParaRPr>
          </a:p>
          <a:p>
            <a:pPr marL="0" indent="0" algn="just">
              <a:lnSpc>
                <a:spcPct val="150000"/>
              </a:lnSpc>
              <a:buNone/>
            </a:pPr>
            <a:r>
              <a:rPr lang="en-US" altLang="zh-CN" sz="2400" b="1" dirty="0" smtClean="0">
                <a:latin typeface="楷体" panose="02010609060101010101" pitchFamily="49" charset="-122"/>
                <a:ea typeface="楷体" panose="02010609060101010101" pitchFamily="49" charset="-122"/>
              </a:rPr>
              <a:t>(1)</a:t>
            </a:r>
            <a:r>
              <a:rPr lang="zh-CN" altLang="en-US" sz="2400" b="1" dirty="0" smtClean="0">
                <a:latin typeface="楷体" panose="02010609060101010101" pitchFamily="49" charset="-122"/>
                <a:ea typeface="楷体" panose="02010609060101010101" pitchFamily="49" charset="-122"/>
              </a:rPr>
              <a:t>根据势能曲线的形状可以讨论物体的运动；</a:t>
            </a:r>
            <a:endParaRPr lang="en-US" altLang="zh-CN" sz="2400" b="1" dirty="0" smtClean="0">
              <a:latin typeface="楷体" panose="02010609060101010101" pitchFamily="49" charset="-122"/>
              <a:ea typeface="楷体" panose="02010609060101010101" pitchFamily="49" charset="-122"/>
            </a:endParaRPr>
          </a:p>
          <a:p>
            <a:pPr marL="0" indent="0" algn="just">
              <a:lnSpc>
                <a:spcPct val="150000"/>
              </a:lnSpc>
              <a:buNone/>
            </a:pPr>
            <a:r>
              <a:rPr lang="en-US" altLang="zh-CN" sz="2400" b="1" dirty="0" smtClean="0">
                <a:latin typeface="楷体" panose="02010609060101010101" pitchFamily="49" charset="-122"/>
                <a:ea typeface="楷体" panose="02010609060101010101" pitchFamily="49" charset="-122"/>
              </a:rPr>
              <a:t>(2)</a:t>
            </a:r>
            <a:r>
              <a:rPr lang="zh-CN" altLang="en-US" sz="2400" b="1" dirty="0" smtClean="0">
                <a:latin typeface="楷体" panose="02010609060101010101" pitchFamily="49" charset="-122"/>
                <a:ea typeface="楷体" panose="02010609060101010101" pitchFamily="49" charset="-122"/>
              </a:rPr>
              <a:t>利用势能曲线，可以判断物体在各个位置所受保守力的大小和方向</a:t>
            </a:r>
            <a:r>
              <a:rPr lang="zh-CN" altLang="en-US" sz="2400" dirty="0" smtClean="0">
                <a:latin typeface="楷体" panose="02010609060101010101" pitchFamily="49" charset="-122"/>
                <a:ea typeface="楷体" panose="02010609060101010101" pitchFamily="49" charset="-122"/>
              </a:rPr>
              <a:t>。</a:t>
            </a:r>
            <a:endParaRPr lang="en-US" altLang="zh-CN" sz="2400" dirty="0" smtClean="0">
              <a:latin typeface="楷体" panose="02010609060101010101" pitchFamily="49" charset="-122"/>
              <a:ea typeface="楷体" panose="02010609060101010101" pitchFamily="49" charset="-122"/>
            </a:endParaRPr>
          </a:p>
          <a:p>
            <a:pPr marL="0" indent="0" algn="just">
              <a:buNone/>
            </a:pPr>
            <a:endParaRPr lang="en-US" altLang="zh-CN" sz="2400" dirty="0" smtClean="0">
              <a:latin typeface="楷体" panose="02010609060101010101" pitchFamily="49" charset="-122"/>
              <a:ea typeface="楷体" panose="02010609060101010101" pitchFamily="49" charset="-122"/>
            </a:endParaRPr>
          </a:p>
        </p:txBody>
      </p:sp>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a:p>
        </p:txBody>
      </p:sp>
      <p:sp>
        <p:nvSpPr>
          <p:cNvPr id="6" name="文本框 5"/>
          <p:cNvSpPr txBox="1"/>
          <p:nvPr/>
        </p:nvSpPr>
        <p:spPr>
          <a:xfrm>
            <a:off x="666478" y="5212681"/>
            <a:ext cx="7848872" cy="1144031"/>
          </a:xfrm>
          <a:prstGeom prst="rect">
            <a:avLst/>
          </a:prstGeom>
          <a:noFill/>
        </p:spPr>
        <p:txBody>
          <a:bodyPr wrap="square" rtlCol="0">
            <a:spAutoFit/>
          </a:bodyPr>
          <a:lstStyle/>
          <a:p>
            <a:pPr algn="just">
              <a:lnSpc>
                <a:spcPct val="150000"/>
              </a:lnSpc>
            </a:pPr>
            <a:r>
              <a:rPr lang="zh-CN" altLang="en-US" sz="2400" dirty="0">
                <a:solidFill>
                  <a:srgbClr val="0000CC"/>
                </a:solidFill>
                <a:latin typeface="华文新魏" panose="02010800040101010101" pitchFamily="2" charset="-122"/>
                <a:ea typeface="华文新魏" panose="02010800040101010101" pitchFamily="2" charset="-122"/>
              </a:rPr>
              <a:t>保守力沿</a:t>
            </a:r>
            <a:r>
              <a:rPr lang="zh-CN" altLang="en-US" sz="2400" dirty="0" smtClean="0">
                <a:solidFill>
                  <a:srgbClr val="0000CC"/>
                </a:solidFill>
                <a:latin typeface="华文新魏" panose="02010800040101010101" pitchFamily="2" charset="-122"/>
                <a:ea typeface="华文新魏" panose="02010800040101010101" pitchFamily="2" charset="-122"/>
              </a:rPr>
              <a:t>某一方向的</a:t>
            </a:r>
            <a:r>
              <a:rPr lang="zh-CN" altLang="en-US" sz="2400" dirty="0">
                <a:solidFill>
                  <a:srgbClr val="0000CC"/>
                </a:solidFill>
                <a:latin typeface="华文新魏" panose="02010800040101010101" pitchFamily="2" charset="-122"/>
                <a:ea typeface="华文新魏" panose="02010800040101010101" pitchFamily="2" charset="-122"/>
              </a:rPr>
              <a:t>分量</a:t>
            </a:r>
            <a:r>
              <a:rPr lang="zh-CN" altLang="en-US" sz="2400" dirty="0" smtClean="0">
                <a:solidFill>
                  <a:srgbClr val="0000CC"/>
                </a:solidFill>
                <a:latin typeface="华文新魏" panose="02010800040101010101" pitchFamily="2" charset="-122"/>
                <a:ea typeface="华文新魏" panose="02010800040101010101" pitchFamily="2" charset="-122"/>
              </a:rPr>
              <a:t>等于此保守力相应的势能函数沿该方向的空间变化率</a:t>
            </a:r>
            <a:r>
              <a:rPr lang="en-US" altLang="zh-CN" sz="2400" dirty="0" smtClean="0">
                <a:solidFill>
                  <a:srgbClr val="0000CC"/>
                </a:solidFill>
                <a:latin typeface="华文新魏" panose="02010800040101010101" pitchFamily="2" charset="-122"/>
                <a:ea typeface="华文新魏" panose="02010800040101010101" pitchFamily="2" charset="-122"/>
              </a:rPr>
              <a:t>(</a:t>
            </a:r>
            <a:r>
              <a:rPr lang="zh-CN" altLang="en-US" sz="2400" dirty="0" smtClean="0">
                <a:solidFill>
                  <a:srgbClr val="0000CC"/>
                </a:solidFill>
                <a:latin typeface="华文新魏" panose="02010800040101010101" pitchFamily="2" charset="-122"/>
                <a:ea typeface="华文新魏" panose="02010800040101010101" pitchFamily="2" charset="-122"/>
              </a:rPr>
              <a:t>方向导数</a:t>
            </a:r>
            <a:r>
              <a:rPr lang="en-US" altLang="zh-CN" sz="2400" dirty="0" smtClean="0">
                <a:solidFill>
                  <a:srgbClr val="0000CC"/>
                </a:solidFill>
                <a:latin typeface="华文新魏" panose="02010800040101010101" pitchFamily="2" charset="-122"/>
                <a:ea typeface="华文新魏" panose="02010800040101010101" pitchFamily="2" charset="-122"/>
              </a:rPr>
              <a:t>)</a:t>
            </a:r>
            <a:r>
              <a:rPr lang="zh-CN" altLang="en-US" sz="2400" dirty="0" smtClean="0">
                <a:solidFill>
                  <a:srgbClr val="0000CC"/>
                </a:solidFill>
                <a:latin typeface="华文新魏" panose="02010800040101010101" pitchFamily="2" charset="-122"/>
                <a:ea typeface="华文新魏" panose="02010800040101010101" pitchFamily="2" charset="-122"/>
              </a:rPr>
              <a:t>的负值。</a:t>
            </a:r>
            <a:endParaRPr lang="zh-CN" altLang="en-US" sz="2400" dirty="0">
              <a:solidFill>
                <a:srgbClr val="0000CC"/>
              </a:solidFill>
              <a:latin typeface="华文新魏" panose="02010800040101010101" pitchFamily="2" charset="-122"/>
              <a:ea typeface="华文新魏" panose="02010800040101010101" pitchFamily="2" charset="-122"/>
            </a:endParaRPr>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436096" y="2708920"/>
            <a:ext cx="2362405" cy="2225233"/>
          </a:xfrm>
          <a:prstGeom prst="rect">
            <a:avLst/>
          </a:prstGeom>
        </p:spPr>
      </p:pic>
      <p:pic>
        <p:nvPicPr>
          <p:cNvPr id="2" name="图片 1"/>
          <p:cNvPicPr>
            <a:picLocks noChangeAspect="1"/>
          </p:cNvPicPr>
          <p:nvPr/>
        </p:nvPicPr>
        <p:blipFill>
          <a:blip r:embed="rId2"/>
          <a:stretch>
            <a:fillRect/>
          </a:stretch>
        </p:blipFill>
        <p:spPr>
          <a:xfrm>
            <a:off x="971600" y="3239110"/>
            <a:ext cx="3312368" cy="674060"/>
          </a:xfrm>
          <a:prstGeom prst="rect">
            <a:avLst/>
          </a:prstGeom>
        </p:spPr>
      </p:pic>
      <p:pic>
        <p:nvPicPr>
          <p:cNvPr id="5" name="图片 4"/>
          <p:cNvPicPr>
            <a:picLocks noChangeAspect="1"/>
          </p:cNvPicPr>
          <p:nvPr/>
        </p:nvPicPr>
        <p:blipFill>
          <a:blip r:embed="rId3"/>
          <a:stretch>
            <a:fillRect/>
          </a:stretch>
        </p:blipFill>
        <p:spPr>
          <a:xfrm>
            <a:off x="930116" y="4050290"/>
            <a:ext cx="3929916" cy="106894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xEl>
                                              <p:pRg st="0" end="0"/>
                                            </p:txEl>
                                          </p:spTgt>
                                        </p:tgtEl>
                                        <p:attrNameLst>
                                          <p:attrName>style.visibility</p:attrName>
                                        </p:attrNameLst>
                                      </p:cBhvr>
                                      <p:to>
                                        <p:strVal val="visible"/>
                                      </p:to>
                                    </p:set>
                                    <p:anim calcmode="lin" valueType="num">
                                      <p:cBhvr additive="base">
                                        <p:cTn id="3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476672"/>
            <a:ext cx="7886700" cy="5700291"/>
          </a:xfrm>
        </p:spPr>
        <p:txBody>
          <a:bodyPr/>
          <a:lstStyle/>
          <a:p>
            <a:pPr marL="0" indent="0" algn="just">
              <a:lnSpc>
                <a:spcPct val="150000"/>
              </a:lnSpc>
              <a:buNone/>
            </a:pPr>
            <a:r>
              <a:rPr lang="zh-CN" altLang="en-US" sz="2400" b="1" dirty="0" smtClean="0">
                <a:latin typeface="宋体" panose="02010600030101010101" pitchFamily="2" charset="-122"/>
                <a:ea typeface="宋体" panose="02010600030101010101" pitchFamily="2" charset="-122"/>
              </a:rPr>
              <a:t>    </a:t>
            </a:r>
            <a:r>
              <a:rPr lang="zh-CN" altLang="en-US" sz="2400" b="1" dirty="0" smtClean="0">
                <a:latin typeface="+mn-ea"/>
              </a:rPr>
              <a:t>在直角坐标系中，保守力等于此保守力相应的势能函数的负梯度。</a:t>
            </a:r>
            <a:endParaRPr lang="en-US" altLang="zh-CN" sz="2400" b="1" dirty="0" smtClean="0">
              <a:latin typeface="+mn-ea"/>
            </a:endParaRPr>
          </a:p>
          <a:p>
            <a:pPr marL="0" indent="0">
              <a:buNone/>
            </a:pPr>
            <a:endParaRPr lang="zh-CN" altLang="en-US" dirty="0"/>
          </a:p>
        </p:txBody>
      </p:sp>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a:p>
        </p:txBody>
      </p:sp>
      <p:pic>
        <p:nvPicPr>
          <p:cNvPr id="2" name="图片 1"/>
          <p:cNvPicPr>
            <a:picLocks noChangeAspect="1"/>
          </p:cNvPicPr>
          <p:nvPr/>
        </p:nvPicPr>
        <p:blipFill>
          <a:blip r:embed="rId1"/>
          <a:stretch>
            <a:fillRect/>
          </a:stretch>
        </p:blipFill>
        <p:spPr>
          <a:xfrm>
            <a:off x="622496" y="1700808"/>
            <a:ext cx="3486316" cy="653731"/>
          </a:xfrm>
          <a:prstGeom prst="rect">
            <a:avLst/>
          </a:prstGeom>
        </p:spPr>
      </p:pic>
      <p:pic>
        <p:nvPicPr>
          <p:cNvPr id="5" name="图片 4"/>
          <p:cNvPicPr>
            <a:picLocks noChangeAspect="1"/>
          </p:cNvPicPr>
          <p:nvPr/>
        </p:nvPicPr>
        <p:blipFill>
          <a:blip r:embed="rId2"/>
          <a:stretch>
            <a:fillRect/>
          </a:stretch>
        </p:blipFill>
        <p:spPr>
          <a:xfrm>
            <a:off x="4087078" y="1556792"/>
            <a:ext cx="4428272" cy="1072357"/>
          </a:xfrm>
          <a:prstGeom prst="rect">
            <a:avLst/>
          </a:prstGeom>
        </p:spPr>
      </p:pic>
      <p:pic>
        <p:nvPicPr>
          <p:cNvPr id="6" name="图片 5"/>
          <p:cNvPicPr>
            <a:picLocks noChangeAspect="1"/>
          </p:cNvPicPr>
          <p:nvPr/>
        </p:nvPicPr>
        <p:blipFill>
          <a:blip r:embed="rId3"/>
          <a:stretch>
            <a:fillRect/>
          </a:stretch>
        </p:blipFill>
        <p:spPr>
          <a:xfrm>
            <a:off x="985765" y="2492896"/>
            <a:ext cx="4464496" cy="1117327"/>
          </a:xfrm>
          <a:prstGeom prst="rect">
            <a:avLst/>
          </a:prstGeom>
        </p:spPr>
      </p:pic>
      <p:pic>
        <p:nvPicPr>
          <p:cNvPr id="8" name="图片 7"/>
          <p:cNvPicPr>
            <a:picLocks noChangeAspect="1"/>
          </p:cNvPicPr>
          <p:nvPr/>
        </p:nvPicPr>
        <p:blipFill>
          <a:blip r:embed="rId4"/>
          <a:stretch>
            <a:fillRect/>
          </a:stretch>
        </p:blipFill>
        <p:spPr>
          <a:xfrm>
            <a:off x="5410148" y="2852314"/>
            <a:ext cx="2448272" cy="576686"/>
          </a:xfrm>
          <a:prstGeom prst="rect">
            <a:avLst/>
          </a:prstGeom>
        </p:spPr>
      </p:pic>
      <p:pic>
        <p:nvPicPr>
          <p:cNvPr id="9" name="图片 8"/>
          <p:cNvPicPr>
            <a:picLocks noChangeAspect="1"/>
          </p:cNvPicPr>
          <p:nvPr/>
        </p:nvPicPr>
        <p:blipFill>
          <a:blip r:embed="rId5"/>
          <a:stretch>
            <a:fillRect/>
          </a:stretch>
        </p:blipFill>
        <p:spPr>
          <a:xfrm>
            <a:off x="628228" y="3573016"/>
            <a:ext cx="5256584" cy="970895"/>
          </a:xfrm>
          <a:prstGeom prst="rect">
            <a:avLst/>
          </a:prstGeom>
        </p:spPr>
      </p:pic>
      <p:pic>
        <p:nvPicPr>
          <p:cNvPr id="10" name="图片 9"/>
          <p:cNvPicPr>
            <a:picLocks noChangeAspect="1"/>
          </p:cNvPicPr>
          <p:nvPr/>
        </p:nvPicPr>
        <p:blipFill>
          <a:blip r:embed="rId6"/>
          <a:stretch>
            <a:fillRect/>
          </a:stretch>
        </p:blipFill>
        <p:spPr>
          <a:xfrm>
            <a:off x="683568" y="4509120"/>
            <a:ext cx="6120680" cy="989201"/>
          </a:xfrm>
          <a:prstGeom prst="rect">
            <a:avLst/>
          </a:prstGeom>
        </p:spPr>
      </p:pic>
      <p:pic>
        <p:nvPicPr>
          <p:cNvPr id="11" name="图片 10"/>
          <p:cNvPicPr>
            <a:picLocks noChangeAspect="1"/>
          </p:cNvPicPr>
          <p:nvPr/>
        </p:nvPicPr>
        <p:blipFill>
          <a:blip r:embed="rId7"/>
          <a:stretch>
            <a:fillRect/>
          </a:stretch>
        </p:blipFill>
        <p:spPr>
          <a:xfrm>
            <a:off x="712272" y="5499839"/>
            <a:ext cx="5400600" cy="95349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idx="1"/>
              </p:nvPr>
            </p:nvSpPr>
            <p:spPr>
              <a:xfrm>
                <a:off x="683568" y="908720"/>
                <a:ext cx="7831782" cy="5268243"/>
              </a:xfrm>
            </p:spPr>
            <p:txBody>
              <a:bodyPr>
                <a:normAutofit/>
              </a:bodyPr>
              <a:lstStyle/>
              <a:p>
                <a:pPr marL="0" indent="0" algn="just">
                  <a:lnSpc>
                    <a:spcPct val="150000"/>
                  </a:lnSpc>
                  <a:buNone/>
                </a:pPr>
                <a:r>
                  <a:rPr lang="zh-CN" altLang="en-US" sz="2400" b="1" dirty="0" smtClean="0">
                    <a:solidFill>
                      <a:srgbClr val="C00000"/>
                    </a:solidFill>
                    <a:latin typeface="黑体" panose="02010609060101010101" pitchFamily="49" charset="-122"/>
                    <a:ea typeface="黑体" panose="02010609060101010101" pitchFamily="49" charset="-122"/>
                  </a:rPr>
                  <a:t>例</a:t>
                </a:r>
                <a:r>
                  <a:rPr lang="zh-CN" altLang="en-US" sz="2400" b="1" dirty="0" smtClean="0">
                    <a:latin typeface="黑体" panose="02010609060101010101" pitchFamily="49" charset="-122"/>
                    <a:ea typeface="黑体" panose="02010609060101010101" pitchFamily="49" charset="-122"/>
                  </a:rPr>
                  <a:t> 双原子分子势能曲线。</a:t>
                </a:r>
                <a:endParaRPr lang="en-US" altLang="zh-CN" sz="2400" b="1" dirty="0" smtClean="0">
                  <a:latin typeface="黑体" panose="02010609060101010101" pitchFamily="49" charset="-122"/>
                  <a:ea typeface="黑体" panose="02010609060101010101" pitchFamily="49" charset="-122"/>
                </a:endParaRPr>
              </a:p>
              <a:p>
                <a:pPr marL="0" indent="0" algn="just">
                  <a:lnSpc>
                    <a:spcPct val="150000"/>
                  </a:lnSpc>
                  <a:buNone/>
                </a:pPr>
                <a:r>
                  <a:rPr lang="zh-CN" altLang="en-US" sz="2400" b="1" dirty="0" smtClean="0">
                    <a:latin typeface="楷体" panose="02010609060101010101" pitchFamily="49" charset="-122"/>
                    <a:ea typeface="楷体" panose="02010609060101010101" pitchFamily="49" charset="-122"/>
                  </a:rPr>
                  <a:t>①</a:t>
                </a:r>
                <a:r>
                  <a:rPr lang="en-US" altLang="zh-CN" sz="2400" b="1" dirty="0">
                    <a:latin typeface="楷体" panose="02010609060101010101" pitchFamily="49" charset="-122"/>
                    <a:ea typeface="楷体" panose="02010609060101010101" pitchFamily="49" charset="-122"/>
                  </a:rPr>
                  <a:t> </a:t>
                </a:r>
                <a14:m>
                  <m:oMath xmlns:m="http://schemas.openxmlformats.org/officeDocument/2006/math">
                    <m:r>
                      <a:rPr lang="en-US" altLang="zh-CN" sz="2400" b="1" i="1">
                        <a:latin typeface="Cambria Math" panose="02040503050406030204" pitchFamily="18" charset="0"/>
                      </a:rPr>
                      <m:t>𝒓</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𝒓</m:t>
                        </m:r>
                      </m:e>
                      <m:sub>
                        <m:r>
                          <a:rPr lang="en-US" altLang="zh-CN" sz="2400" b="1" i="1" smtClean="0">
                            <a:latin typeface="Cambria Math" panose="02040503050406030204" pitchFamily="18" charset="0"/>
                          </a:rPr>
                          <m:t>𝟎</m:t>
                        </m:r>
                      </m:sub>
                    </m:sSub>
                  </m:oMath>
                </a14:m>
                <a:r>
                  <a:rPr lang="zh-CN" altLang="en-US" sz="2400" dirty="0" smtClean="0">
                    <a:latin typeface="楷体" panose="02010609060101010101" pitchFamily="49" charset="-122"/>
                    <a:ea typeface="楷体" panose="02010609060101010101" pitchFamily="49" charset="-122"/>
                  </a:rPr>
                  <a:t>：</a:t>
                </a:r>
                <a:r>
                  <a:rPr lang="zh-CN" altLang="en-US" sz="2400" b="1" dirty="0" smtClean="0">
                    <a:latin typeface="楷体" panose="02010609060101010101" pitchFamily="49" charset="-122"/>
                    <a:ea typeface="楷体" panose="02010609060101010101" pitchFamily="49" charset="-122"/>
                  </a:rPr>
                  <a:t>平衡点</a:t>
                </a:r>
                <a:r>
                  <a:rPr lang="zh-CN" altLang="en-US" sz="2400" b="1" dirty="0">
                    <a:latin typeface="楷体" panose="02010609060101010101" pitchFamily="49" charset="-122"/>
                    <a:ea typeface="楷体" panose="02010609060101010101" pitchFamily="49" charset="-122"/>
                  </a:rPr>
                  <a:t>。</a:t>
                </a:r>
                <a:endParaRPr lang="en-US" altLang="zh-CN" sz="2400" dirty="0" smtClean="0">
                  <a:latin typeface="楷体" panose="02010609060101010101" pitchFamily="49" charset="-122"/>
                  <a:ea typeface="楷体" panose="02010609060101010101" pitchFamily="49" charset="-122"/>
                </a:endParaRPr>
              </a:p>
              <a:p>
                <a:pPr marL="0" indent="0" algn="just">
                  <a:lnSpc>
                    <a:spcPct val="150000"/>
                  </a:lnSpc>
                  <a:buNone/>
                </a:pPr>
                <a:r>
                  <a:rPr lang="zh-CN" altLang="en-US" sz="2400" b="1" dirty="0" smtClean="0">
                    <a:latin typeface="楷体" panose="02010609060101010101" pitchFamily="49" charset="-122"/>
                    <a:ea typeface="楷体" panose="02010609060101010101" pitchFamily="49" charset="-122"/>
                  </a:rPr>
                  <a:t>无相互作用</a:t>
                </a:r>
                <a:r>
                  <a:rPr lang="zh-CN" altLang="en-US" sz="2400" dirty="0" smtClean="0">
                    <a:latin typeface="楷体" panose="02010609060101010101" pitchFamily="49" charset="-122"/>
                    <a:ea typeface="楷体" panose="02010609060101010101" pitchFamily="49" charset="-122"/>
                  </a:rPr>
                  <a:t>。</a:t>
                </a:r>
                <a:endParaRPr lang="en-US" altLang="zh-CN" sz="2400" dirty="0" smtClean="0">
                  <a:latin typeface="楷体" panose="02010609060101010101" pitchFamily="49" charset="-122"/>
                  <a:ea typeface="楷体" panose="02010609060101010101" pitchFamily="49" charset="-122"/>
                </a:endParaRPr>
              </a:p>
              <a:p>
                <a:pPr marL="0" indent="0" algn="just">
                  <a:lnSpc>
                    <a:spcPct val="150000"/>
                  </a:lnSpc>
                  <a:buNone/>
                </a:pPr>
                <a:r>
                  <a:rPr lang="zh-CN" altLang="en-US" sz="2400" b="1" dirty="0" smtClean="0">
                    <a:latin typeface="楷体" panose="02010609060101010101" pitchFamily="49" charset="-122"/>
                    <a:ea typeface="楷体" panose="02010609060101010101" pitchFamily="49" charset="-122"/>
                  </a:rPr>
                  <a:t>②</a:t>
                </a:r>
                <a:r>
                  <a:rPr lang="zh-CN" altLang="en-US" sz="2400" dirty="0">
                    <a:latin typeface="楷体" panose="02010609060101010101" pitchFamily="49" charset="-122"/>
                    <a:ea typeface="楷体" panose="02010609060101010101" pitchFamily="49" charset="-122"/>
                  </a:rPr>
                  <a:t> </a:t>
                </a:r>
                <a14:m>
                  <m:oMath xmlns:m="http://schemas.openxmlformats.org/officeDocument/2006/math">
                    <m:r>
                      <a:rPr lang="en-US" altLang="zh-CN" sz="2400" b="1" i="1">
                        <a:latin typeface="Cambria Math" panose="02040503050406030204" pitchFamily="18" charset="0"/>
                      </a:rPr>
                      <m:t>𝒓</m:t>
                    </m:r>
                    <m:r>
                      <a:rPr lang="en-US" altLang="zh-CN" sz="2400" b="1" i="1" smtClean="0">
                        <a:latin typeface="Cambria Math" panose="02040503050406030204" pitchFamily="18" charset="0"/>
                      </a:rPr>
                      <m:t>&gt;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𝒓</m:t>
                        </m:r>
                      </m:e>
                      <m:sub>
                        <m:r>
                          <a:rPr lang="en-US" altLang="zh-CN" sz="2400" b="1" i="1">
                            <a:latin typeface="Cambria Math" panose="02040503050406030204" pitchFamily="18" charset="0"/>
                          </a:rPr>
                          <m:t>𝟎</m:t>
                        </m:r>
                      </m:sub>
                    </m:sSub>
                  </m:oMath>
                </a14:m>
                <a:r>
                  <a:rPr lang="zh-CN" altLang="en-US" sz="2400" dirty="0" smtClean="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原子相吸。</a:t>
                </a:r>
                <a:endParaRPr lang="en-US" altLang="zh-CN" sz="2400" b="1" dirty="0">
                  <a:latin typeface="楷体" panose="02010609060101010101" pitchFamily="49" charset="-122"/>
                  <a:ea typeface="楷体" panose="02010609060101010101" pitchFamily="49" charset="-122"/>
                </a:endParaRPr>
              </a:p>
              <a:p>
                <a:pPr marL="0" indent="0" algn="just">
                  <a:lnSpc>
                    <a:spcPct val="200000"/>
                  </a:lnSpc>
                  <a:buNone/>
                </a:pPr>
                <a:endParaRPr lang="en-US" altLang="zh-CN" sz="2400" b="1" dirty="0">
                  <a:latin typeface="楷体" panose="02010609060101010101" pitchFamily="49" charset="-122"/>
                  <a:ea typeface="楷体" panose="02010609060101010101" pitchFamily="49" charset="-122"/>
                </a:endParaRPr>
              </a:p>
              <a:p>
                <a:pPr marL="0" indent="0" algn="just">
                  <a:lnSpc>
                    <a:spcPct val="150000"/>
                  </a:lnSpc>
                  <a:buNone/>
                </a:pPr>
                <a:r>
                  <a:rPr lang="zh-CN" altLang="en-US" sz="2400" b="1" dirty="0" smtClean="0">
                    <a:latin typeface="楷体" panose="02010609060101010101" pitchFamily="49" charset="-122"/>
                    <a:ea typeface="楷体" panose="02010609060101010101" pitchFamily="49" charset="-122"/>
                  </a:rPr>
                  <a:t>③ </a:t>
                </a:r>
                <a14:m>
                  <m:oMath xmlns:m="http://schemas.openxmlformats.org/officeDocument/2006/math">
                    <m:r>
                      <a:rPr lang="en-US" altLang="zh-CN" sz="2400" b="1" i="1">
                        <a:latin typeface="Cambria Math" panose="02040503050406030204" pitchFamily="18" charset="0"/>
                      </a:rPr>
                      <m:t>𝒓</m:t>
                    </m:r>
                    <m:r>
                      <a:rPr lang="en-US" altLang="zh-CN" sz="2400" b="1" i="1" smtClean="0">
                        <a:latin typeface="Cambria Math" panose="02040503050406030204" pitchFamily="18" charset="0"/>
                      </a:rPr>
                      <m:t>&lt;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𝒓</m:t>
                        </m:r>
                      </m:e>
                      <m:sub>
                        <m:r>
                          <a:rPr lang="en-US" altLang="zh-CN" sz="2400" b="1" i="1">
                            <a:latin typeface="Cambria Math" panose="02040503050406030204" pitchFamily="18" charset="0"/>
                          </a:rPr>
                          <m:t>𝟎</m:t>
                        </m:r>
                      </m:sub>
                    </m:sSub>
                  </m:oMath>
                </a14:m>
                <a:r>
                  <a:rPr lang="zh-CN" altLang="en-US" sz="2400" b="1" dirty="0" smtClean="0">
                    <a:latin typeface="楷体" panose="02010609060101010101" pitchFamily="49" charset="-122"/>
                    <a:ea typeface="楷体" panose="02010609060101010101" pitchFamily="49" charset="-122"/>
                  </a:rPr>
                  <a:t>：原子相斥。</a:t>
                </a:r>
                <a:endParaRPr lang="en-US" altLang="zh-CN" sz="2400" b="1" dirty="0">
                  <a:latin typeface="楷体" panose="02010609060101010101" pitchFamily="49" charset="-122"/>
                  <a:ea typeface="楷体" panose="02010609060101010101" pitchFamily="49" charset="-122"/>
                </a:endParaRPr>
              </a:p>
              <a:p>
                <a:pPr marL="0" indent="0" algn="just">
                  <a:buNone/>
                </a:pPr>
                <a:endParaRPr lang="zh-CN" altLang="en-US" sz="2400" b="1" dirty="0">
                  <a:latin typeface="楷体" panose="02010609060101010101" pitchFamily="49" charset="-122"/>
                  <a:ea typeface="楷体" panose="02010609060101010101" pitchFamily="49" charset="-122"/>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683568" y="908720"/>
                <a:ext cx="7831782" cy="5268243"/>
              </a:xfrm>
              <a:blipFill rotWithShape="1">
                <a:blip r:embed="rId1"/>
                <a:stretch>
                  <a:fillRect l="-1167"/>
                </a:stretch>
              </a:blipFill>
            </p:spPr>
            <p:txBody>
              <a:bodyPr/>
              <a:lstStyle/>
              <a:p>
                <a:r>
                  <a:rPr lang="zh-CN" altLang="en-US">
                    <a:noFill/>
                  </a:rPr>
                  <a:t> </a:t>
                </a:r>
                <a:endParaRPr lang="zh-CN" altLang="en-US">
                  <a:noFill/>
                </a:endParaRPr>
              </a:p>
            </p:txBody>
          </p:sp>
        </mc:Fallback>
      </mc:AlternateContent>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a:p>
        </p:txBody>
      </p:sp>
      <p:pic>
        <p:nvPicPr>
          <p:cNvPr id="5" name="图片 4"/>
          <p:cNvPicPr>
            <a:picLocks noChangeAspect="1"/>
          </p:cNvPicPr>
          <p:nvPr/>
        </p:nvPicPr>
        <p:blipFill>
          <a:blip r:embed="rId2"/>
          <a:stretch>
            <a:fillRect/>
          </a:stretch>
        </p:blipFill>
        <p:spPr>
          <a:xfrm>
            <a:off x="4355976" y="1772816"/>
            <a:ext cx="3920751" cy="3139788"/>
          </a:xfrm>
          <a:prstGeom prst="rect">
            <a:avLst/>
          </a:prstGeom>
        </p:spPr>
      </p:pic>
      <p:pic>
        <p:nvPicPr>
          <p:cNvPr id="2" name="图片 1"/>
          <p:cNvPicPr>
            <a:picLocks noChangeAspect="1"/>
          </p:cNvPicPr>
          <p:nvPr/>
        </p:nvPicPr>
        <p:blipFill>
          <a:blip r:embed="rId3"/>
          <a:stretch>
            <a:fillRect/>
          </a:stretch>
        </p:blipFill>
        <p:spPr>
          <a:xfrm>
            <a:off x="971600" y="3501008"/>
            <a:ext cx="2665067" cy="1003063"/>
          </a:xfrm>
          <a:prstGeom prst="rect">
            <a:avLst/>
          </a:prstGeom>
        </p:spPr>
      </p:pic>
      <p:pic>
        <p:nvPicPr>
          <p:cNvPr id="8" name="图片 7"/>
          <p:cNvPicPr>
            <a:picLocks noChangeAspect="1"/>
          </p:cNvPicPr>
          <p:nvPr/>
        </p:nvPicPr>
        <p:blipFill>
          <a:blip r:embed="rId4"/>
          <a:stretch>
            <a:fillRect/>
          </a:stretch>
        </p:blipFill>
        <p:spPr>
          <a:xfrm>
            <a:off x="952855" y="4941168"/>
            <a:ext cx="2755049" cy="10369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ppt_x"/>
                                          </p:val>
                                        </p:tav>
                                        <p:tav tm="100000">
                                          <p:val>
                                            <p:strVal val="#ppt_x"/>
                                          </p:val>
                                        </p:tav>
                                      </p:tavLst>
                                    </p:anim>
                                    <p:anim calcmode="lin" valueType="num">
                                      <p:cBhvr additive="base">
                                        <p:cTn id="3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7"/>
            <a:ext cx="7886700" cy="831626"/>
          </a:xfrm>
        </p:spPr>
        <p:txBody>
          <a:bodyPr/>
          <a:lstStyle/>
          <a:p>
            <a:r>
              <a:rPr kumimoji="1" lang="en-US" altLang="zh-CN" sz="3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3200" b="1"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4.4 </a:t>
            </a:r>
            <a:r>
              <a:rPr kumimoji="1" lang="zh-CN" altLang="en-US" sz="3200" b="1"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机械能定理和机械能守恒定律</a:t>
            </a:r>
            <a:endParaRPr lang="zh-CN" altLang="en-US" dirty="0"/>
          </a:p>
        </p:txBody>
      </p:sp>
      <p:sp>
        <p:nvSpPr>
          <p:cNvPr id="3" name="内容占位符 2"/>
          <p:cNvSpPr>
            <a:spLocks noGrp="1"/>
          </p:cNvSpPr>
          <p:nvPr>
            <p:ph idx="1"/>
          </p:nvPr>
        </p:nvSpPr>
        <p:spPr>
          <a:xfrm>
            <a:off x="628650" y="1556792"/>
            <a:ext cx="7886700" cy="4620170"/>
          </a:xfrm>
        </p:spPr>
        <p:txBody>
          <a:bodyPr>
            <a:normAutofit/>
          </a:bodyPr>
          <a:lstStyle/>
          <a:p>
            <a:pPr marL="0" indent="0" algn="just">
              <a:lnSpc>
                <a:spcPct val="150000"/>
              </a:lnSpc>
              <a:buNone/>
            </a:pPr>
            <a:r>
              <a:rPr lang="zh-CN" altLang="en-US" sz="2600" b="1" dirty="0" smtClean="0">
                <a:solidFill>
                  <a:srgbClr val="0000CC"/>
                </a:solidFill>
                <a:latin typeface="黑体" panose="02010609060101010101" pitchFamily="49" charset="-122"/>
                <a:ea typeface="黑体" panose="02010609060101010101" pitchFamily="49" charset="-122"/>
              </a:rPr>
              <a:t>系统的机械能</a:t>
            </a:r>
            <a:r>
              <a:rPr lang="en-US" altLang="zh-CN" sz="2600" b="1" dirty="0" smtClean="0">
                <a:latin typeface="+mn-ea"/>
              </a:rPr>
              <a:t>=</a:t>
            </a:r>
            <a:r>
              <a:rPr lang="zh-CN" altLang="en-US" sz="2600" b="1" dirty="0">
                <a:solidFill>
                  <a:srgbClr val="0000CC"/>
                </a:solidFill>
                <a:latin typeface="黑体" panose="02010609060101010101" pitchFamily="49" charset="-122"/>
                <a:ea typeface="黑体" panose="02010609060101010101" pitchFamily="49" charset="-122"/>
              </a:rPr>
              <a:t>总动能</a:t>
            </a:r>
            <a:r>
              <a:rPr lang="en-US" altLang="zh-CN" sz="2600" b="1" dirty="0" smtClean="0">
                <a:latin typeface="+mn-ea"/>
              </a:rPr>
              <a:t>+</a:t>
            </a:r>
            <a:r>
              <a:rPr lang="zh-CN" altLang="en-US" sz="2600" b="1" dirty="0" smtClean="0">
                <a:solidFill>
                  <a:srgbClr val="0000CC"/>
                </a:solidFill>
                <a:latin typeface="黑体" panose="02010609060101010101" pitchFamily="49" charset="-122"/>
                <a:ea typeface="黑体" panose="02010609060101010101" pitchFamily="49" charset="-122"/>
              </a:rPr>
              <a:t>势能</a:t>
            </a:r>
            <a:r>
              <a:rPr lang="en-US" altLang="zh-CN" sz="2600" b="1" dirty="0" smtClean="0">
                <a:latin typeface="+mn-ea"/>
              </a:rPr>
              <a:t> </a:t>
            </a:r>
            <a:endParaRPr lang="en-US" altLang="zh-CN" sz="2600" b="1" dirty="0">
              <a:latin typeface="+mn-ea"/>
            </a:endParaRPr>
          </a:p>
          <a:p>
            <a:pPr marL="0" indent="0" algn="just">
              <a:lnSpc>
                <a:spcPct val="150000"/>
              </a:lnSpc>
              <a:buNone/>
            </a:pPr>
            <a:r>
              <a:rPr lang="zh-CN" altLang="en-US" sz="2600" b="1" dirty="0" smtClean="0">
                <a:solidFill>
                  <a:srgbClr val="C00000"/>
                </a:solidFill>
                <a:latin typeface="宋体" panose="02010600030101010101" pitchFamily="2" charset="-122"/>
                <a:ea typeface="宋体" panose="02010600030101010101" pitchFamily="2" charset="-122"/>
              </a:rPr>
              <a:t>    </a:t>
            </a:r>
            <a:r>
              <a:rPr lang="zh-CN" altLang="en-US" sz="2600" b="1" dirty="0" smtClean="0">
                <a:solidFill>
                  <a:srgbClr val="C00000"/>
                </a:solidFill>
                <a:latin typeface="黑体" panose="02010609060101010101" pitchFamily="49" charset="-122"/>
                <a:ea typeface="黑体" panose="02010609060101010101" pitchFamily="49" charset="-122"/>
              </a:rPr>
              <a:t>机械能定理</a:t>
            </a:r>
            <a:r>
              <a:rPr lang="zh-CN" altLang="en-US" sz="2600" b="1" dirty="0" smtClean="0">
                <a:latin typeface="+mn-ea"/>
              </a:rPr>
              <a:t>：质点系在运动过程中，它所受的外力做的功与系统内非保守力做的总功，等于它的机械能的增量。</a:t>
            </a:r>
            <a:endParaRPr lang="en-US" altLang="zh-CN" sz="2600" b="1" dirty="0" smtClean="0">
              <a:latin typeface="+mn-ea"/>
            </a:endParaRPr>
          </a:p>
          <a:p>
            <a:pPr marL="0" indent="0" algn="just">
              <a:lnSpc>
                <a:spcPct val="150000"/>
              </a:lnSpc>
              <a:buNone/>
            </a:pPr>
            <a:endParaRPr lang="en-US" altLang="zh-CN" sz="2600" b="1" dirty="0">
              <a:latin typeface="+mn-ea"/>
            </a:endParaRPr>
          </a:p>
          <a:p>
            <a:pPr marL="0" indent="0" algn="just">
              <a:lnSpc>
                <a:spcPct val="150000"/>
              </a:lnSpc>
              <a:buNone/>
            </a:pPr>
            <a:r>
              <a:rPr lang="zh-CN" altLang="en-US" sz="2600" b="1" dirty="0" smtClean="0">
                <a:latin typeface="+mn-ea"/>
              </a:rPr>
              <a:t>只适用于惯性系。对非惯性系还应考虑惯性力做的功。</a:t>
            </a:r>
            <a:endParaRPr lang="en-US" altLang="zh-CN" sz="2600" b="1" dirty="0" smtClean="0">
              <a:latin typeface="+mn-ea"/>
            </a:endParaRPr>
          </a:p>
        </p:txBody>
      </p:sp>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dirty="0"/>
          </a:p>
        </p:txBody>
      </p:sp>
      <p:pic>
        <p:nvPicPr>
          <p:cNvPr id="5" name="图片 4"/>
          <p:cNvPicPr>
            <a:picLocks noChangeAspect="1"/>
          </p:cNvPicPr>
          <p:nvPr/>
        </p:nvPicPr>
        <p:blipFill>
          <a:blip r:embed="rId1"/>
          <a:stretch>
            <a:fillRect/>
          </a:stretch>
        </p:blipFill>
        <p:spPr>
          <a:xfrm>
            <a:off x="2281486" y="4149080"/>
            <a:ext cx="4176464" cy="681527"/>
          </a:xfrm>
          <a:prstGeom prst="rect">
            <a:avLst/>
          </a:prstGeom>
        </p:spPr>
      </p:pic>
      <p:pic>
        <p:nvPicPr>
          <p:cNvPr id="6" name="图片 5"/>
          <p:cNvPicPr>
            <a:picLocks noChangeAspect="1"/>
          </p:cNvPicPr>
          <p:nvPr/>
        </p:nvPicPr>
        <p:blipFill>
          <a:blip r:embed="rId2"/>
          <a:stretch>
            <a:fillRect/>
          </a:stretch>
        </p:blipFill>
        <p:spPr>
          <a:xfrm>
            <a:off x="5004048" y="1700808"/>
            <a:ext cx="2160240" cy="63405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620688"/>
            <a:ext cx="7886700" cy="5976664"/>
          </a:xfrm>
        </p:spPr>
        <p:txBody>
          <a:bodyPr>
            <a:normAutofit/>
          </a:bodyPr>
          <a:lstStyle/>
          <a:p>
            <a:pPr marL="0" indent="0">
              <a:buNone/>
            </a:pPr>
            <a:r>
              <a:rPr lang="zh-CN" altLang="en-US" sz="2400" b="1" dirty="0" smtClean="0">
                <a:solidFill>
                  <a:srgbClr val="C00000"/>
                </a:solidFill>
                <a:latin typeface="黑体" panose="02010609060101010101" pitchFamily="49" charset="-122"/>
                <a:ea typeface="黑体" panose="02010609060101010101" pitchFamily="49" charset="-122"/>
              </a:rPr>
              <a:t>证明</a:t>
            </a:r>
            <a:r>
              <a:rPr lang="zh-CN" altLang="en-US" sz="2400" b="1" dirty="0" smtClean="0">
                <a:latin typeface="+mn-ea"/>
              </a:rPr>
              <a:t>：</a:t>
            </a:r>
            <a:r>
              <a:rPr lang="zh-CN" altLang="en-US" sz="2400" b="1" dirty="0" smtClean="0">
                <a:latin typeface="楷体" panose="02010609060101010101" pitchFamily="49" charset="-122"/>
                <a:ea typeface="楷体" panose="02010609060101010101" pitchFamily="49" charset="-122"/>
              </a:rPr>
              <a:t>由质点系的动能定理</a:t>
            </a:r>
            <a:r>
              <a:rPr lang="en-US" altLang="zh-CN" sz="2400" b="1" dirty="0" smtClean="0">
                <a:latin typeface="楷体" panose="02010609060101010101" pitchFamily="49" charset="-122"/>
                <a:ea typeface="楷体" panose="02010609060101010101" pitchFamily="49" charset="-122"/>
              </a:rPr>
              <a:t>(</a:t>
            </a:r>
            <a:r>
              <a:rPr lang="zh-CN" altLang="en-US" sz="2400" b="1" dirty="0" smtClean="0">
                <a:latin typeface="楷体" panose="02010609060101010101" pitchFamily="49" charset="-122"/>
                <a:ea typeface="楷体" panose="02010609060101010101" pitchFamily="49" charset="-122"/>
              </a:rPr>
              <a:t>惯性系</a:t>
            </a:r>
            <a:r>
              <a:rPr lang="en-US" altLang="zh-CN" sz="2400" b="1" dirty="0" smtClean="0">
                <a:latin typeface="楷体" panose="02010609060101010101" pitchFamily="49" charset="-122"/>
                <a:ea typeface="楷体" panose="02010609060101010101" pitchFamily="49" charset="-122"/>
              </a:rPr>
              <a:t>)</a:t>
            </a:r>
            <a:endParaRPr lang="en-US" altLang="zh-CN" sz="2400" b="1" dirty="0" smtClean="0">
              <a:latin typeface="楷体" panose="02010609060101010101" pitchFamily="49" charset="-122"/>
              <a:ea typeface="楷体" panose="02010609060101010101" pitchFamily="49" charset="-122"/>
            </a:endParaRPr>
          </a:p>
          <a:p>
            <a:pPr marL="0" indent="0">
              <a:buNone/>
            </a:pPr>
            <a:endParaRPr lang="en-US" altLang="zh-CN" sz="2400" dirty="0" smtClean="0">
              <a:latin typeface="楷体" panose="02010609060101010101" pitchFamily="49" charset="-122"/>
              <a:ea typeface="楷体" panose="02010609060101010101" pitchFamily="49" charset="-122"/>
            </a:endParaRPr>
          </a:p>
          <a:p>
            <a:pPr marL="0" indent="0">
              <a:buNone/>
            </a:pPr>
            <a:endParaRPr lang="en-US" altLang="zh-CN" sz="2400" dirty="0">
              <a:latin typeface="楷体" panose="02010609060101010101" pitchFamily="49" charset="-122"/>
              <a:ea typeface="楷体" panose="02010609060101010101" pitchFamily="49" charset="-122"/>
            </a:endParaRPr>
          </a:p>
          <a:p>
            <a:pPr marL="0" indent="0">
              <a:buNone/>
            </a:pPr>
            <a:r>
              <a:rPr lang="zh-CN" altLang="en-US" sz="2400" b="1" dirty="0">
                <a:latin typeface="楷体" panose="02010609060101010101" pitchFamily="49" charset="-122"/>
                <a:ea typeface="楷体" panose="02010609060101010101" pitchFamily="49" charset="-122"/>
              </a:rPr>
              <a:t>将内力的功分为两部分</a:t>
            </a:r>
            <a:r>
              <a:rPr lang="zh-CN" altLang="en-US" sz="2400" b="1" dirty="0" smtClean="0">
                <a:latin typeface="楷体" panose="02010609060101010101" pitchFamily="49" charset="-122"/>
                <a:ea typeface="楷体" panose="02010609060101010101" pitchFamily="49" charset="-122"/>
              </a:rPr>
              <a:t>：</a:t>
            </a:r>
            <a:endParaRPr lang="en-US" altLang="zh-CN" sz="2400" b="1" dirty="0" smtClean="0">
              <a:latin typeface="楷体" panose="02010609060101010101" pitchFamily="49" charset="-122"/>
              <a:ea typeface="楷体" panose="02010609060101010101" pitchFamily="49" charset="-122"/>
            </a:endParaRPr>
          </a:p>
          <a:p>
            <a:pPr marL="0" indent="0">
              <a:buNone/>
            </a:pPr>
            <a:endParaRPr lang="en-US" altLang="zh-CN" sz="2400" b="1" dirty="0">
              <a:latin typeface="楷体" panose="02010609060101010101" pitchFamily="49" charset="-122"/>
              <a:ea typeface="楷体" panose="02010609060101010101" pitchFamily="49" charset="-122"/>
            </a:endParaRPr>
          </a:p>
          <a:p>
            <a:pPr marL="0" indent="0">
              <a:buNone/>
            </a:pPr>
            <a:endParaRPr lang="en-US" altLang="zh-CN" sz="2400" b="1" dirty="0" smtClean="0">
              <a:latin typeface="楷体" panose="02010609060101010101" pitchFamily="49" charset="-122"/>
              <a:ea typeface="楷体" panose="02010609060101010101" pitchFamily="49" charset="-122"/>
            </a:endParaRPr>
          </a:p>
          <a:p>
            <a:pPr marL="0" indent="0">
              <a:buNone/>
            </a:pPr>
            <a:r>
              <a:rPr lang="zh-CN" altLang="en-US" sz="2400" b="1" dirty="0" smtClean="0">
                <a:latin typeface="楷体" panose="02010609060101010101" pitchFamily="49" charset="-122"/>
                <a:ea typeface="楷体" panose="02010609060101010101" pitchFamily="49" charset="-122"/>
              </a:rPr>
              <a:t>把保守内力的功写成势能之差：</a:t>
            </a:r>
            <a:endParaRPr lang="en-US" altLang="zh-CN" sz="2400" b="1" dirty="0" smtClean="0">
              <a:latin typeface="楷体" panose="02010609060101010101" pitchFamily="49" charset="-122"/>
              <a:ea typeface="楷体" panose="02010609060101010101" pitchFamily="49" charset="-122"/>
            </a:endParaRPr>
          </a:p>
          <a:p>
            <a:pPr marL="0" indent="0">
              <a:lnSpc>
                <a:spcPct val="200000"/>
              </a:lnSpc>
              <a:buNone/>
            </a:pPr>
            <a:endParaRPr lang="en-US" altLang="zh-CN" sz="2400" b="1" dirty="0">
              <a:latin typeface="楷体" panose="02010609060101010101" pitchFamily="49" charset="-122"/>
              <a:ea typeface="楷体" panose="02010609060101010101" pitchFamily="49" charset="-122"/>
            </a:endParaRPr>
          </a:p>
          <a:p>
            <a:pPr marL="0" indent="0">
              <a:buNone/>
            </a:pPr>
            <a:r>
              <a:rPr lang="zh-CN" altLang="en-US" sz="2400" b="1" dirty="0" smtClean="0">
                <a:latin typeface="楷体" panose="02010609060101010101" pitchFamily="49" charset="-122"/>
                <a:ea typeface="楷体" panose="02010609060101010101" pitchFamily="49" charset="-122"/>
              </a:rPr>
              <a:t>得到：</a:t>
            </a:r>
            <a:endParaRPr lang="en-US" altLang="zh-CN" sz="2400" b="1" dirty="0" smtClean="0">
              <a:latin typeface="楷体" panose="02010609060101010101" pitchFamily="49" charset="-122"/>
              <a:ea typeface="楷体" panose="02010609060101010101" pitchFamily="49" charset="-122"/>
            </a:endParaRPr>
          </a:p>
          <a:p>
            <a:pPr marL="0" indent="0">
              <a:buNone/>
            </a:pPr>
            <a:endParaRPr lang="en-US" altLang="zh-CN" sz="2400" b="1" dirty="0">
              <a:latin typeface="楷体" panose="02010609060101010101" pitchFamily="49" charset="-122"/>
              <a:ea typeface="楷体" panose="02010609060101010101" pitchFamily="49" charset="-122"/>
            </a:endParaRPr>
          </a:p>
          <a:p>
            <a:pPr marL="0" indent="0">
              <a:buNone/>
            </a:pPr>
            <a:endParaRPr lang="en-US" altLang="zh-CN" sz="2400" b="1" dirty="0" smtClean="0">
              <a:latin typeface="楷体" panose="02010609060101010101" pitchFamily="49" charset="-122"/>
              <a:ea typeface="楷体" panose="02010609060101010101" pitchFamily="49" charset="-122"/>
            </a:endParaRPr>
          </a:p>
          <a:p>
            <a:pPr marL="0" indent="0">
              <a:buNone/>
            </a:pPr>
            <a:r>
              <a:rPr lang="zh-CN" altLang="en-US" sz="2400" b="1" dirty="0" smtClean="0">
                <a:latin typeface="楷体" panose="02010609060101010101" pitchFamily="49" charset="-122"/>
                <a:ea typeface="楷体" panose="02010609060101010101" pitchFamily="49" charset="-122"/>
              </a:rPr>
              <a:t>即证。</a:t>
            </a:r>
            <a:endParaRPr lang="en-US" altLang="zh-CN" sz="2400" b="1" dirty="0" smtClean="0">
              <a:latin typeface="楷体" panose="02010609060101010101" pitchFamily="49" charset="-122"/>
              <a:ea typeface="楷体" panose="02010609060101010101" pitchFamily="49" charset="-122"/>
            </a:endParaRPr>
          </a:p>
          <a:p>
            <a:pPr marL="0" indent="0">
              <a:buNone/>
            </a:pPr>
            <a:endParaRPr lang="en-US" altLang="zh-CN" sz="2800" b="1" dirty="0" smtClean="0">
              <a:latin typeface="+mn-ea"/>
            </a:endParaRPr>
          </a:p>
          <a:p>
            <a:pPr marL="0" indent="0">
              <a:buNone/>
            </a:pPr>
            <a:endParaRPr lang="en-US" altLang="zh-CN" sz="2800" b="1" dirty="0" smtClean="0">
              <a:latin typeface="+mn-ea"/>
            </a:endParaRPr>
          </a:p>
          <a:p>
            <a:pPr marL="0" indent="0">
              <a:buNone/>
            </a:pPr>
            <a:endParaRPr lang="en-US" altLang="zh-CN" sz="2800" b="1" dirty="0">
              <a:latin typeface="+mn-ea"/>
            </a:endParaRPr>
          </a:p>
          <a:p>
            <a:pPr marL="0" indent="0">
              <a:buNone/>
            </a:pPr>
            <a:endParaRPr lang="zh-CN" altLang="en-US" dirty="0"/>
          </a:p>
        </p:txBody>
      </p:sp>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a:p>
        </p:txBody>
      </p:sp>
      <p:pic>
        <p:nvPicPr>
          <p:cNvPr id="6" name="图片 5"/>
          <p:cNvPicPr>
            <a:picLocks noChangeAspect="1"/>
          </p:cNvPicPr>
          <p:nvPr/>
        </p:nvPicPr>
        <p:blipFill>
          <a:blip r:embed="rId1"/>
          <a:stretch>
            <a:fillRect/>
          </a:stretch>
        </p:blipFill>
        <p:spPr>
          <a:xfrm>
            <a:off x="2250376" y="1194191"/>
            <a:ext cx="3312368" cy="580044"/>
          </a:xfrm>
          <a:prstGeom prst="rect">
            <a:avLst/>
          </a:prstGeom>
        </p:spPr>
      </p:pic>
      <p:pic>
        <p:nvPicPr>
          <p:cNvPr id="7" name="图片 6"/>
          <p:cNvPicPr>
            <a:picLocks noChangeAspect="1"/>
          </p:cNvPicPr>
          <p:nvPr/>
        </p:nvPicPr>
        <p:blipFill>
          <a:blip r:embed="rId2"/>
          <a:stretch>
            <a:fillRect/>
          </a:stretch>
        </p:blipFill>
        <p:spPr>
          <a:xfrm>
            <a:off x="1619672" y="2408904"/>
            <a:ext cx="5796645" cy="724333"/>
          </a:xfrm>
          <a:prstGeom prst="rect">
            <a:avLst/>
          </a:prstGeom>
        </p:spPr>
      </p:pic>
      <p:pic>
        <p:nvPicPr>
          <p:cNvPr id="9" name="图片 8"/>
          <p:cNvPicPr>
            <a:picLocks noChangeAspect="1"/>
          </p:cNvPicPr>
          <p:nvPr/>
        </p:nvPicPr>
        <p:blipFill>
          <a:blip r:embed="rId3"/>
          <a:stretch>
            <a:fillRect/>
          </a:stretch>
        </p:blipFill>
        <p:spPr>
          <a:xfrm>
            <a:off x="2605047" y="3751531"/>
            <a:ext cx="2944728" cy="619397"/>
          </a:xfrm>
          <a:prstGeom prst="rect">
            <a:avLst/>
          </a:prstGeom>
        </p:spPr>
      </p:pic>
      <p:pic>
        <p:nvPicPr>
          <p:cNvPr id="10" name="图片 9"/>
          <p:cNvPicPr>
            <a:picLocks noChangeAspect="1"/>
          </p:cNvPicPr>
          <p:nvPr/>
        </p:nvPicPr>
        <p:blipFill>
          <a:blip r:embed="rId4"/>
          <a:stretch>
            <a:fillRect/>
          </a:stretch>
        </p:blipFill>
        <p:spPr>
          <a:xfrm>
            <a:off x="1151621" y="5013472"/>
            <a:ext cx="6444715" cy="64097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 calcmode="lin" valueType="num">
                                      <p:cBhvr additive="base">
                                        <p:cTn id="3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anim calcmode="lin" valueType="num">
                                      <p:cBhvr additive="base">
                                        <p:cTn id="4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620688"/>
            <a:ext cx="7886700" cy="5556275"/>
          </a:xfrm>
        </p:spPr>
        <p:txBody>
          <a:bodyPr>
            <a:normAutofit/>
          </a:bodyPr>
          <a:lstStyle/>
          <a:p>
            <a:pPr marL="0" indent="0" algn="just">
              <a:lnSpc>
                <a:spcPct val="150000"/>
              </a:lnSpc>
              <a:buNone/>
            </a:pPr>
            <a:r>
              <a:rPr lang="zh-CN" altLang="en-US" sz="2800" b="1" dirty="0" smtClean="0">
                <a:solidFill>
                  <a:srgbClr val="C00000"/>
                </a:solidFill>
                <a:latin typeface="黑体" panose="02010609060101010101" pitchFamily="49" charset="-122"/>
                <a:ea typeface="黑体" panose="02010609060101010101" pitchFamily="49" charset="-122"/>
              </a:rPr>
              <a:t>    </a:t>
            </a:r>
            <a:r>
              <a:rPr lang="zh-CN" altLang="en-US" sz="2400" b="1" dirty="0" smtClean="0">
                <a:solidFill>
                  <a:srgbClr val="C00000"/>
                </a:solidFill>
                <a:latin typeface="黑体" panose="02010609060101010101" pitchFamily="49" charset="-122"/>
                <a:ea typeface="黑体" panose="02010609060101010101" pitchFamily="49" charset="-122"/>
              </a:rPr>
              <a:t>机械能守恒定律</a:t>
            </a:r>
            <a:r>
              <a:rPr lang="zh-CN" altLang="en-US" sz="2400" b="1" dirty="0" smtClean="0">
                <a:latin typeface="+mn-ea"/>
              </a:rPr>
              <a:t>：当外力功和非保守内力功为零，即只有保守内力做功情况下，质点系的机械能不变。</a:t>
            </a:r>
            <a:endParaRPr lang="en-US" altLang="zh-CN" sz="2400" b="1" dirty="0" smtClean="0">
              <a:latin typeface="+mn-ea"/>
            </a:endParaRPr>
          </a:p>
          <a:p>
            <a:pPr marL="0" indent="0" algn="just">
              <a:lnSpc>
                <a:spcPct val="150000"/>
              </a:lnSpc>
              <a:buNone/>
            </a:pPr>
            <a:endParaRPr lang="en-US" altLang="zh-CN" sz="2400" b="1" dirty="0" smtClean="0">
              <a:latin typeface="+mn-ea"/>
            </a:endParaRPr>
          </a:p>
          <a:p>
            <a:pPr marL="0" indent="0" algn="just">
              <a:lnSpc>
                <a:spcPct val="150000"/>
              </a:lnSpc>
              <a:buNone/>
            </a:pPr>
            <a:endParaRPr lang="en-US" altLang="zh-CN" sz="2400" b="1" dirty="0" smtClean="0">
              <a:latin typeface="+mn-ea"/>
            </a:endParaRPr>
          </a:p>
          <a:p>
            <a:pPr marL="0" indent="0" algn="just">
              <a:lnSpc>
                <a:spcPct val="150000"/>
              </a:lnSpc>
              <a:buNone/>
            </a:pPr>
            <a:r>
              <a:rPr lang="zh-CN" altLang="en-US" sz="2400" b="1" dirty="0" smtClean="0">
                <a:latin typeface="+mn-ea"/>
              </a:rPr>
              <a:t>保守内力做功只引起势能与动能的相互转化。</a:t>
            </a:r>
            <a:endParaRPr lang="en-US" altLang="zh-CN" sz="2400" b="1" dirty="0" smtClean="0">
              <a:latin typeface="+mn-ea"/>
            </a:endParaRPr>
          </a:p>
          <a:p>
            <a:pPr marL="0" indent="0" algn="just">
              <a:lnSpc>
                <a:spcPct val="150000"/>
              </a:lnSpc>
              <a:buNone/>
            </a:pPr>
            <a:r>
              <a:rPr lang="zh-CN" altLang="en-US" sz="2400" b="1" dirty="0" smtClean="0">
                <a:solidFill>
                  <a:srgbClr val="C00000"/>
                </a:solidFill>
                <a:latin typeface="宋体" panose="02010600030101010101" pitchFamily="2" charset="-122"/>
                <a:ea typeface="宋体" panose="02010600030101010101" pitchFamily="2" charset="-122"/>
              </a:rPr>
              <a:t>    </a:t>
            </a:r>
            <a:r>
              <a:rPr lang="zh-CN" altLang="en-US" sz="2400" b="1" dirty="0" smtClean="0">
                <a:solidFill>
                  <a:srgbClr val="C00000"/>
                </a:solidFill>
                <a:latin typeface="黑体" panose="02010609060101010101" pitchFamily="49" charset="-122"/>
                <a:ea typeface="黑体" panose="02010609060101010101" pitchFamily="49" charset="-122"/>
              </a:rPr>
              <a:t>保守系统</a:t>
            </a:r>
            <a:r>
              <a:rPr lang="zh-CN" altLang="en-US" sz="2400" b="1" dirty="0" smtClean="0">
                <a:latin typeface="+mn-ea"/>
              </a:rPr>
              <a:t>：各质点间的作用力都是保守力的质点系。此时机械能守恒表现为：</a:t>
            </a:r>
            <a:r>
              <a:rPr lang="zh-CN" altLang="en-US" sz="2400" b="1" dirty="0" smtClean="0">
                <a:solidFill>
                  <a:srgbClr val="0000CC"/>
                </a:solidFill>
                <a:latin typeface="+mn-ea"/>
              </a:rPr>
              <a:t>在外力功为零情况下，保守系统机械能守恒。</a:t>
            </a:r>
            <a:endParaRPr lang="en-US" altLang="zh-CN" sz="2400" b="1" dirty="0" smtClean="0">
              <a:solidFill>
                <a:srgbClr val="0000CC"/>
              </a:solidFill>
              <a:latin typeface="+mn-ea"/>
            </a:endParaRPr>
          </a:p>
          <a:p>
            <a:pPr marL="0" indent="0">
              <a:buNone/>
            </a:pPr>
            <a:endParaRPr lang="en-US" altLang="zh-CN" sz="2400" b="1" dirty="0" smtClean="0">
              <a:latin typeface="+mn-ea"/>
            </a:endParaRPr>
          </a:p>
          <a:p>
            <a:pPr marL="0" indent="0">
              <a:buNone/>
            </a:pPr>
            <a:endParaRPr lang="zh-CN" altLang="en-US" sz="2600" dirty="0"/>
          </a:p>
        </p:txBody>
      </p:sp>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dirty="0"/>
          </a:p>
        </p:txBody>
      </p:sp>
      <p:pic>
        <p:nvPicPr>
          <p:cNvPr id="6" name="图片 5"/>
          <p:cNvPicPr>
            <a:picLocks noChangeAspect="1"/>
          </p:cNvPicPr>
          <p:nvPr/>
        </p:nvPicPr>
        <p:blipFill>
          <a:blip r:embed="rId1"/>
          <a:stretch>
            <a:fillRect/>
          </a:stretch>
        </p:blipFill>
        <p:spPr>
          <a:xfrm>
            <a:off x="2051720" y="1988840"/>
            <a:ext cx="4104456" cy="1188984"/>
          </a:xfrm>
          <a:prstGeom prst="rect">
            <a:avLst/>
          </a:prstGeom>
        </p:spPr>
      </p:pic>
      <p:pic>
        <p:nvPicPr>
          <p:cNvPr id="8" name="图片 7"/>
          <p:cNvPicPr>
            <a:picLocks noChangeAspect="1"/>
          </p:cNvPicPr>
          <p:nvPr/>
        </p:nvPicPr>
        <p:blipFill>
          <a:blip r:embed="rId2"/>
          <a:stretch>
            <a:fillRect/>
          </a:stretch>
        </p:blipFill>
        <p:spPr>
          <a:xfrm>
            <a:off x="3426202" y="5621618"/>
            <a:ext cx="2441942" cy="624784"/>
          </a:xfrm>
          <a:prstGeom prst="rect">
            <a:avLst/>
          </a:prstGeom>
        </p:spPr>
      </p:pic>
      <p:sp>
        <p:nvSpPr>
          <p:cNvPr id="9" name="等于号 8"/>
          <p:cNvSpPr/>
          <p:nvPr/>
        </p:nvSpPr>
        <p:spPr>
          <a:xfrm>
            <a:off x="2771800" y="5779635"/>
            <a:ext cx="648072" cy="288032"/>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文本框 9"/>
          <p:cNvSpPr txBox="1"/>
          <p:nvPr/>
        </p:nvSpPr>
        <p:spPr>
          <a:xfrm>
            <a:off x="2414980" y="5591375"/>
            <a:ext cx="389850" cy="584775"/>
          </a:xfrm>
          <a:prstGeom prst="rect">
            <a:avLst/>
          </a:prstGeom>
          <a:noFill/>
        </p:spPr>
        <p:txBody>
          <a:bodyPr wrap="none" rtlCol="0">
            <a:spAutoFit/>
          </a:bodyPr>
          <a:lstStyle/>
          <a:p>
            <a:r>
              <a:rPr lang="en-US" altLang="zh-CN" sz="3200" dirty="0" smtClean="0">
                <a:latin typeface="黑体" panose="02010609060101010101" pitchFamily="49" charset="-122"/>
                <a:ea typeface="黑体" panose="02010609060101010101" pitchFamily="49" charset="-122"/>
              </a:rPr>
              <a:t>0</a:t>
            </a:r>
            <a:endParaRPr lang="zh-CN" altLang="en-US" sz="3200" dirty="0">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548681"/>
            <a:ext cx="7886700" cy="5616624"/>
          </a:xfrm>
        </p:spPr>
        <p:txBody>
          <a:bodyPr>
            <a:normAutofit/>
          </a:bodyPr>
          <a:lstStyle/>
          <a:p>
            <a:pPr marL="0" indent="0" algn="just">
              <a:lnSpc>
                <a:spcPct val="150000"/>
              </a:lnSpc>
              <a:buNone/>
            </a:pPr>
            <a:r>
              <a:rPr lang="en-US" altLang="zh-CN" sz="2400" b="1" dirty="0" smtClean="0">
                <a:solidFill>
                  <a:srgbClr val="C00000"/>
                </a:solidFill>
                <a:latin typeface="黑体" panose="02010609060101010101" pitchFamily="49" charset="-122"/>
                <a:ea typeface="黑体" panose="02010609060101010101" pitchFamily="49" charset="-122"/>
              </a:rPr>
              <a:t>【</a:t>
            </a:r>
            <a:r>
              <a:rPr lang="zh-CN" altLang="en-US" sz="2400" b="1" dirty="0" smtClean="0">
                <a:solidFill>
                  <a:srgbClr val="C00000"/>
                </a:solidFill>
                <a:latin typeface="黑体" panose="02010609060101010101" pitchFamily="49" charset="-122"/>
                <a:ea typeface="黑体" panose="02010609060101010101" pitchFamily="49" charset="-122"/>
              </a:rPr>
              <a:t>思考</a:t>
            </a:r>
            <a:r>
              <a:rPr lang="en-US" altLang="zh-CN" sz="2400" b="1" dirty="0" smtClean="0">
                <a:solidFill>
                  <a:srgbClr val="C00000"/>
                </a:solidFill>
                <a:latin typeface="黑体" panose="02010609060101010101" pitchFamily="49" charset="-122"/>
                <a:ea typeface="黑体" panose="02010609060101010101" pitchFamily="49" charset="-122"/>
              </a:rPr>
              <a:t>】</a:t>
            </a:r>
            <a:r>
              <a:rPr lang="zh-CN" altLang="en-US" sz="2400" b="1" dirty="0" smtClean="0">
                <a:latin typeface="黑体" panose="02010609060101010101" pitchFamily="49" charset="-122"/>
                <a:ea typeface="黑体" panose="02010609060101010101" pitchFamily="49" charset="-122"/>
              </a:rPr>
              <a:t>系统对某一惯性系的机械能守恒，对另一惯性系该体系的机械能也一定守恒吗？</a:t>
            </a:r>
            <a:endParaRPr lang="en-US" altLang="zh-CN" sz="2400" b="1" dirty="0" smtClean="0">
              <a:latin typeface="黑体" panose="02010609060101010101" pitchFamily="49" charset="-122"/>
              <a:ea typeface="黑体" panose="02010609060101010101" pitchFamily="49" charset="-122"/>
            </a:endParaRPr>
          </a:p>
          <a:p>
            <a:pPr marL="0" indent="0" algn="just">
              <a:lnSpc>
                <a:spcPct val="150000"/>
              </a:lnSpc>
              <a:buNone/>
            </a:pPr>
            <a:r>
              <a:rPr lang="zh-CN" altLang="en-US" sz="2400" b="1" dirty="0" smtClean="0">
                <a:latin typeface="楷体" panose="02010609060101010101" pitchFamily="49" charset="-122"/>
                <a:ea typeface="楷体" panose="02010609060101010101" pitchFamily="49" charset="-122"/>
              </a:rPr>
              <a:t>①功的数值与坐标的选取有关。</a:t>
            </a:r>
            <a:endParaRPr lang="en-US" altLang="zh-CN" sz="2400" b="1" dirty="0" smtClean="0">
              <a:latin typeface="楷体" panose="02010609060101010101" pitchFamily="49" charset="-122"/>
              <a:ea typeface="楷体" panose="02010609060101010101" pitchFamily="49" charset="-122"/>
            </a:endParaRPr>
          </a:p>
          <a:p>
            <a:pPr marL="0" indent="0" algn="just">
              <a:lnSpc>
                <a:spcPct val="150000"/>
              </a:lnSpc>
              <a:buNone/>
            </a:pPr>
            <a:r>
              <a:rPr lang="zh-CN" altLang="en-US" sz="2400" b="1" dirty="0" smtClean="0">
                <a:latin typeface="楷体" panose="02010609060101010101" pitchFamily="49" charset="-122"/>
                <a:ea typeface="楷体" panose="02010609060101010101" pitchFamily="49" charset="-122"/>
              </a:rPr>
              <a:t>②以小车为参考系，</a:t>
            </a:r>
            <a:r>
              <a:rPr lang="zh-CN" altLang="en-US" sz="2400" b="1" dirty="0" smtClean="0">
                <a:solidFill>
                  <a:srgbClr val="C00000"/>
                </a:solidFill>
                <a:latin typeface="楷体" panose="02010609060101010101" pitchFamily="49" charset="-122"/>
                <a:ea typeface="楷体" panose="02010609060101010101" pitchFamily="49" charset="-122"/>
              </a:rPr>
              <a:t>只考虑单摆和地</a:t>
            </a:r>
            <a:endParaRPr lang="en-US" altLang="zh-CN" sz="2400" b="1" dirty="0" smtClean="0">
              <a:solidFill>
                <a:srgbClr val="C00000"/>
              </a:solidFill>
              <a:latin typeface="楷体" panose="02010609060101010101" pitchFamily="49" charset="-122"/>
              <a:ea typeface="楷体" panose="02010609060101010101" pitchFamily="49" charset="-122"/>
            </a:endParaRPr>
          </a:p>
          <a:p>
            <a:pPr marL="0" indent="0" algn="just">
              <a:lnSpc>
                <a:spcPct val="150000"/>
              </a:lnSpc>
              <a:buNone/>
            </a:pPr>
            <a:r>
              <a:rPr lang="zh-CN" altLang="en-US" sz="2400" b="1" dirty="0" smtClean="0">
                <a:solidFill>
                  <a:srgbClr val="C00000"/>
                </a:solidFill>
                <a:latin typeface="楷体" panose="02010609060101010101" pitchFamily="49" charset="-122"/>
                <a:ea typeface="楷体" panose="02010609060101010101" pitchFamily="49" charset="-122"/>
              </a:rPr>
              <a:t>球组成的系统</a:t>
            </a:r>
            <a:r>
              <a:rPr lang="zh-CN" altLang="en-US" sz="2400" b="1" dirty="0" smtClean="0">
                <a:latin typeface="楷体" panose="02010609060101010101" pitchFamily="49" charset="-122"/>
                <a:ea typeface="楷体" panose="02010609060101010101" pitchFamily="49" charset="-122"/>
              </a:rPr>
              <a:t>，机械能守恒。绳子的拉力与位移方向垂直。</a:t>
            </a:r>
            <a:endParaRPr lang="en-US" altLang="zh-CN" sz="2400" b="1" dirty="0" smtClean="0">
              <a:latin typeface="楷体" panose="02010609060101010101" pitchFamily="49" charset="-122"/>
              <a:ea typeface="楷体" panose="02010609060101010101" pitchFamily="49" charset="-122"/>
            </a:endParaRPr>
          </a:p>
          <a:p>
            <a:pPr marL="0" indent="0" algn="just">
              <a:lnSpc>
                <a:spcPct val="150000"/>
              </a:lnSpc>
              <a:buNone/>
            </a:pPr>
            <a:r>
              <a:rPr lang="zh-CN" altLang="en-US" sz="2400" b="1" dirty="0" smtClean="0">
                <a:latin typeface="楷体" panose="02010609060101010101" pitchFamily="49" charset="-122"/>
                <a:ea typeface="楷体" panose="02010609060101010101" pitchFamily="49" charset="-122"/>
              </a:rPr>
              <a:t>③以地面为参考系</a:t>
            </a:r>
            <a:r>
              <a:rPr lang="zh-CN" altLang="en-US" sz="2400" b="1" dirty="0">
                <a:latin typeface="楷体" panose="02010609060101010101" pitchFamily="49" charset="-122"/>
                <a:ea typeface="楷体" panose="02010609060101010101" pitchFamily="49" charset="-122"/>
              </a:rPr>
              <a:t>，</a:t>
            </a:r>
            <a:r>
              <a:rPr lang="zh-CN" altLang="en-US" sz="2400" b="1" dirty="0">
                <a:solidFill>
                  <a:srgbClr val="C00000"/>
                </a:solidFill>
                <a:latin typeface="楷体" panose="02010609060101010101" pitchFamily="49" charset="-122"/>
                <a:ea typeface="楷体" panose="02010609060101010101" pitchFamily="49" charset="-122"/>
              </a:rPr>
              <a:t>只考虑单摆</a:t>
            </a:r>
            <a:r>
              <a:rPr lang="zh-CN" altLang="en-US" sz="2400" b="1" dirty="0" smtClean="0">
                <a:solidFill>
                  <a:srgbClr val="C00000"/>
                </a:solidFill>
                <a:latin typeface="楷体" panose="02010609060101010101" pitchFamily="49" charset="-122"/>
                <a:ea typeface="楷体" panose="02010609060101010101" pitchFamily="49" charset="-122"/>
              </a:rPr>
              <a:t>和地球</a:t>
            </a:r>
            <a:r>
              <a:rPr lang="zh-CN" altLang="en-US" sz="2400" b="1" dirty="0">
                <a:solidFill>
                  <a:srgbClr val="C00000"/>
                </a:solidFill>
                <a:latin typeface="楷体" panose="02010609060101010101" pitchFamily="49" charset="-122"/>
                <a:ea typeface="楷体" panose="02010609060101010101" pitchFamily="49" charset="-122"/>
              </a:rPr>
              <a:t>组成的系统</a:t>
            </a:r>
            <a:r>
              <a:rPr lang="zh-CN" altLang="en-US" sz="2400" b="1" dirty="0">
                <a:latin typeface="楷体" panose="02010609060101010101" pitchFamily="49" charset="-122"/>
                <a:ea typeface="楷体" panose="02010609060101010101" pitchFamily="49" charset="-122"/>
              </a:rPr>
              <a:t>，机械能</a:t>
            </a:r>
            <a:r>
              <a:rPr lang="zh-CN" altLang="en-US" sz="2400" b="1" dirty="0" smtClean="0">
                <a:latin typeface="楷体" panose="02010609060101010101" pitchFamily="49" charset="-122"/>
                <a:ea typeface="楷体" panose="02010609060101010101" pitchFamily="49" charset="-122"/>
              </a:rPr>
              <a:t>不守恒。绳子的拉力与位移方向不垂直。</a:t>
            </a:r>
            <a:endParaRPr lang="en-US" altLang="zh-CN" sz="2400" b="1" dirty="0" smtClean="0">
              <a:latin typeface="楷体" panose="02010609060101010101" pitchFamily="49" charset="-122"/>
              <a:ea typeface="楷体" panose="02010609060101010101" pitchFamily="49" charset="-122"/>
            </a:endParaRPr>
          </a:p>
          <a:p>
            <a:pPr marL="0" indent="0" algn="just">
              <a:lnSpc>
                <a:spcPct val="150000"/>
              </a:lnSpc>
              <a:buNone/>
            </a:pPr>
            <a:r>
              <a:rPr lang="zh-CN" altLang="en-US" sz="2400" b="1" dirty="0" smtClean="0">
                <a:solidFill>
                  <a:srgbClr val="0000FF"/>
                </a:solidFill>
                <a:latin typeface="楷体" panose="02010609060101010101" pitchFamily="49" charset="-122"/>
                <a:ea typeface="楷体" panose="02010609060101010101" pitchFamily="49" charset="-122"/>
              </a:rPr>
              <a:t>但对所有惯性系而言，</a:t>
            </a:r>
            <a:r>
              <a:rPr lang="zh-CN" altLang="en-US" sz="2400" b="1" dirty="0" smtClean="0">
                <a:solidFill>
                  <a:srgbClr val="C00000"/>
                </a:solidFill>
                <a:latin typeface="楷体" panose="02010609060101010101" pitchFamily="49" charset="-122"/>
                <a:ea typeface="楷体" panose="02010609060101010101" pitchFamily="49" charset="-122"/>
              </a:rPr>
              <a:t>封闭</a:t>
            </a:r>
            <a:r>
              <a:rPr lang="zh-CN" altLang="en-US" sz="2400" b="1" dirty="0" smtClean="0">
                <a:solidFill>
                  <a:srgbClr val="0000FF"/>
                </a:solidFill>
                <a:latin typeface="楷体" panose="02010609060101010101" pitchFamily="49" charset="-122"/>
                <a:ea typeface="楷体" panose="02010609060101010101" pitchFamily="49" charset="-122"/>
              </a:rPr>
              <a:t>的保守系统的总机械能守恒。</a:t>
            </a:r>
            <a:endParaRPr lang="en-US" altLang="zh-CN" sz="2400" b="1" dirty="0" smtClean="0">
              <a:solidFill>
                <a:srgbClr val="0000FF"/>
              </a:solidFill>
              <a:latin typeface="楷体" panose="02010609060101010101" pitchFamily="49" charset="-122"/>
              <a:ea typeface="楷体" panose="02010609060101010101" pitchFamily="49" charset="-122"/>
            </a:endParaRPr>
          </a:p>
        </p:txBody>
      </p:sp>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a:p>
        </p:txBody>
      </p:sp>
      <p:sp>
        <p:nvSpPr>
          <p:cNvPr id="5" name="矩形 4"/>
          <p:cNvSpPr/>
          <p:nvPr/>
        </p:nvSpPr>
        <p:spPr>
          <a:xfrm>
            <a:off x="5846808" y="1514401"/>
            <a:ext cx="2232248" cy="122413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flipH="1">
            <a:off x="6908926" y="1511850"/>
            <a:ext cx="36004" cy="79208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6854920" y="2234481"/>
            <a:ext cx="144016" cy="144016"/>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6962932" y="1514401"/>
            <a:ext cx="369497" cy="648072"/>
          </a:xfrm>
          <a:prstGeom prst="line">
            <a:avLst/>
          </a:prstGeom>
          <a:ln w="19050">
            <a:solidFill>
              <a:srgbClr val="7030A0"/>
            </a:solidFill>
            <a:prstDash val="sysDash"/>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7293635" y="2162473"/>
            <a:ext cx="144016" cy="144016"/>
          </a:xfrm>
          <a:prstGeom prst="ellipse">
            <a:avLst/>
          </a:prstGeom>
          <a:noFill/>
          <a:ln w="190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208250" y="2738537"/>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7476384" y="2738537"/>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2"/>
          <p:cNvCxnSpPr/>
          <p:nvPr/>
        </p:nvCxnSpPr>
        <p:spPr>
          <a:xfrm>
            <a:off x="6854920" y="1298377"/>
            <a:ext cx="86409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4" name="矩形 23"/>
              <p:cNvSpPr/>
              <p:nvPr/>
            </p:nvSpPr>
            <p:spPr>
              <a:xfrm>
                <a:off x="7690730" y="1052736"/>
                <a:ext cx="55367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a:latin typeface="Cambria Math" panose="02040503050406030204" pitchFamily="18" charset="0"/>
                            </a:rPr>
                          </m:ctrlPr>
                        </m:sSubPr>
                        <m:e>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𝜐</m:t>
                              </m:r>
                            </m:e>
                          </m:acc>
                        </m:e>
                        <m:sub>
                          <m:r>
                            <a:rPr lang="zh-CN" altLang="en-US" sz="2400" i="0">
                              <a:latin typeface="Cambria Math" panose="02040503050406030204" pitchFamily="18" charset="0"/>
                            </a:rPr>
                            <m:t>0</m:t>
                          </m:r>
                        </m:sub>
                      </m:sSub>
                    </m:oMath>
                  </m:oMathPara>
                </a14:m>
                <a:endParaRPr lang="zh-CN" altLang="en-US" sz="2400" dirty="0"/>
              </a:p>
            </p:txBody>
          </p:sp>
        </mc:Choice>
        <mc:Fallback>
          <p:sp>
            <p:nvSpPr>
              <p:cNvPr id="24" name="矩形 23"/>
              <p:cNvSpPr>
                <a:spLocks noRot="1" noChangeAspect="1" noMove="1" noResize="1" noEditPoints="1" noAdjustHandles="1" noChangeArrowheads="1" noChangeShapeType="1" noTextEdit="1"/>
              </p:cNvSpPr>
              <p:nvPr/>
            </p:nvSpPr>
            <p:spPr>
              <a:xfrm>
                <a:off x="7690730" y="1052736"/>
                <a:ext cx="553678" cy="461665"/>
              </a:xfrm>
              <a:prstGeom prst="rect">
                <a:avLst/>
              </a:prstGeom>
              <a:blipFill rotWithShape="1">
                <a:blip r:embed="rId1"/>
                <a:stretch>
                  <a:fillRect t="-20000" r="-26667" b="-1333"/>
                </a:stretch>
              </a:blipFill>
            </p:spPr>
            <p:txBody>
              <a:bodyPr/>
              <a:lstStyle/>
              <a:p>
                <a:r>
                  <a:rPr lang="zh-CN" altLang="en-US">
                    <a:noFill/>
                  </a:rPr>
                  <a:t> </a:t>
                </a:r>
                <a:endParaRPr lang="zh-CN" altLang="en-US">
                  <a:noFill/>
                </a:endParaRPr>
              </a:p>
            </p:txBody>
          </p:sp>
        </mc:Fallback>
      </mc:AlternateContent>
      <p:sp>
        <p:nvSpPr>
          <p:cNvPr id="2" name="文本框 1"/>
          <p:cNvSpPr txBox="1"/>
          <p:nvPr/>
        </p:nvSpPr>
        <p:spPr bwMode="auto">
          <a:xfrm>
            <a:off x="628650" y="5488967"/>
            <a:ext cx="7886700" cy="12486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66"/>
                </a:solidFill>
                <a:miter lim="800000"/>
                <a:headEnd/>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rtlCol="0">
            <a:spAutoFit/>
          </a:bodyPr>
          <a:lstStyle/>
          <a:p>
            <a:pPr algn="l">
              <a:lnSpc>
                <a:spcPct val="125000"/>
              </a:lnSpc>
            </a:pPr>
            <a:r>
              <a:rPr lang="zh-CN" altLang="en-US" sz="2000" dirty="0" smtClean="0">
                <a:solidFill>
                  <a:srgbClr val="7030A0"/>
                </a:solidFill>
                <a:latin typeface="华文新魏" panose="02010800040101010101" pitchFamily="2" charset="-122"/>
                <a:ea typeface="华文新魏" panose="02010800040101010101" pitchFamily="2" charset="-122"/>
              </a:rPr>
              <a:t>如果考虑单摆、小车和地球系统，以地面参考系，此时绳子拉力是内力，一对内力做功跟相对位移有关，内力的相对位移为零，此时，机械能守恒。</a:t>
            </a:r>
            <a:endParaRPr lang="zh-CN" altLang="en-US" sz="2000" dirty="0">
              <a:solidFill>
                <a:srgbClr val="7030A0"/>
              </a:solidFill>
              <a:latin typeface="华文新魏" panose="02010800040101010101" pitchFamily="2" charset="-122"/>
              <a:ea typeface="华文新魏"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ppt_x"/>
                                          </p:val>
                                        </p:tav>
                                        <p:tav tm="100000">
                                          <p:val>
                                            <p:strVal val="#ppt_x"/>
                                          </p:val>
                                        </p:tav>
                                      </p:tavLst>
                                    </p:anim>
                                    <p:anim calcmode="lin" valueType="num">
                                      <p:cBhvr additive="base">
                                        <p:cTn id="28" dur="500" fill="hold"/>
                                        <p:tgtEl>
                                          <p:spTgt spid="2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ppt_x"/>
                                          </p:val>
                                        </p:tav>
                                        <p:tav tm="100000">
                                          <p:val>
                                            <p:strVal val="#ppt_x"/>
                                          </p:val>
                                        </p:tav>
                                      </p:tavLst>
                                    </p:anim>
                                    <p:anim calcmode="lin" valueType="num">
                                      <p:cBhvr additive="base">
                                        <p:cTn id="4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
                                            <p:txEl>
                                              <p:pRg st="1" end="1"/>
                                            </p:txEl>
                                          </p:spTgt>
                                        </p:tgtEl>
                                        <p:attrNameLst>
                                          <p:attrName>style.visibility</p:attrName>
                                        </p:attrNameLst>
                                      </p:cBhvr>
                                      <p:to>
                                        <p:strVal val="visible"/>
                                      </p:to>
                                    </p:set>
                                    <p:anim calcmode="lin" valueType="num">
                                      <p:cBhvr additive="base">
                                        <p:cTn id="4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3">
                                            <p:txEl>
                                              <p:pRg st="2" end="2"/>
                                            </p:txEl>
                                          </p:spTgt>
                                        </p:tgtEl>
                                        <p:attrNameLst>
                                          <p:attrName>style.visibility</p:attrName>
                                        </p:attrNameLst>
                                      </p:cBhvr>
                                      <p:to>
                                        <p:strVal val="visible"/>
                                      </p:to>
                                    </p:set>
                                    <p:anim calcmode="lin" valueType="num">
                                      <p:cBhvr additive="base">
                                        <p:cTn id="5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3">
                                            <p:txEl>
                                              <p:pRg st="3" end="3"/>
                                            </p:txEl>
                                          </p:spTgt>
                                        </p:tgtEl>
                                        <p:attrNameLst>
                                          <p:attrName>style.visibility</p:attrName>
                                        </p:attrNameLst>
                                      </p:cBhvr>
                                      <p:to>
                                        <p:strVal val="visible"/>
                                      </p:to>
                                    </p:set>
                                    <p:anim calcmode="lin" valueType="num">
                                      <p:cBhvr additive="base">
                                        <p:cTn id="5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3">
                                            <p:txEl>
                                              <p:pRg st="4" end="4"/>
                                            </p:txEl>
                                          </p:spTgt>
                                        </p:tgtEl>
                                        <p:attrNameLst>
                                          <p:attrName>style.visibility</p:attrName>
                                        </p:attrNameLst>
                                      </p:cBhvr>
                                      <p:to>
                                        <p:strVal val="visible"/>
                                      </p:to>
                                    </p:set>
                                    <p:anim calcmode="lin" valueType="num">
                                      <p:cBhvr additive="base">
                                        <p:cTn id="6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3">
                                            <p:txEl>
                                              <p:pRg st="5" end="5"/>
                                            </p:txEl>
                                          </p:spTgt>
                                        </p:tgtEl>
                                        <p:attrNameLst>
                                          <p:attrName>style.visibility</p:attrName>
                                        </p:attrNameLst>
                                      </p:cBhvr>
                                      <p:to>
                                        <p:strVal val="visible"/>
                                      </p:to>
                                    </p:set>
                                    <p:anim calcmode="lin" valueType="num">
                                      <p:cBhvr additive="base">
                                        <p:cTn id="6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2"/>
                                        </p:tgtEl>
                                        <p:attrNameLst>
                                          <p:attrName>style.visibility</p:attrName>
                                        </p:attrNameLst>
                                      </p:cBhvr>
                                      <p:to>
                                        <p:strVal val="visible"/>
                                      </p:to>
                                    </p:set>
                                    <p:anim calcmode="lin" valueType="num">
                                      <p:cBhvr additive="base">
                                        <p:cTn id="75" dur="500" fill="hold"/>
                                        <p:tgtEl>
                                          <p:spTgt spid="2"/>
                                        </p:tgtEl>
                                        <p:attrNameLst>
                                          <p:attrName>ppt_x</p:attrName>
                                        </p:attrNameLst>
                                      </p:cBhvr>
                                      <p:tavLst>
                                        <p:tav tm="0">
                                          <p:val>
                                            <p:strVal val="#ppt_x"/>
                                          </p:val>
                                        </p:tav>
                                        <p:tav tm="100000">
                                          <p:val>
                                            <p:strVal val="#ppt_x"/>
                                          </p:val>
                                        </p:tav>
                                      </p:tavLst>
                                    </p:anim>
                                    <p:anim calcmode="lin" valueType="num">
                                      <p:cBhvr additive="base">
                                        <p:cTn id="7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9" grpId="0" animBg="1"/>
      <p:bldP spid="20" grpId="0" animBg="1"/>
      <p:bldP spid="21" grpId="0" animBg="1"/>
      <p:bldP spid="24" grpId="0"/>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idx="1"/>
              </p:nvPr>
            </p:nvSpPr>
            <p:spPr>
              <a:xfrm>
                <a:off x="755576" y="1124743"/>
                <a:ext cx="7759774" cy="5231607"/>
              </a:xfrm>
            </p:spPr>
            <p:txBody>
              <a:bodyPr>
                <a:noAutofit/>
              </a:bodyPr>
              <a:lstStyle/>
              <a:p>
                <a:pPr marL="0" indent="0">
                  <a:lnSpc>
                    <a:spcPct val="150000"/>
                  </a:lnSpc>
                  <a:buNone/>
                </a:pPr>
                <a:r>
                  <a:rPr lang="zh-CN" altLang="en-US" sz="2400" b="1" dirty="0">
                    <a:latin typeface="+mn-ea"/>
                  </a:rPr>
                  <a:t>①当</a:t>
                </a:r>
                <a14:m>
                  <m:oMath xmlns:m="http://schemas.openxmlformats.org/officeDocument/2006/math">
                    <m:r>
                      <a:rPr lang="en-US" altLang="zh-CN" sz="2400" b="1" i="1" dirty="0">
                        <a:latin typeface="Cambria Math" panose="02040503050406030204" pitchFamily="18" charset="0"/>
                      </a:rPr>
                      <m:t>𝟎</m:t>
                    </m:r>
                    <m:r>
                      <a:rPr lang="en-US" altLang="zh-CN" sz="2400" b="1" i="1" dirty="0">
                        <a:latin typeface="Cambria Math" panose="02040503050406030204" pitchFamily="18" charset="0"/>
                      </a:rPr>
                      <m:t>≤</m:t>
                    </m:r>
                    <m:r>
                      <a:rPr lang="zh-CN" altLang="en-US" sz="2400" b="1" i="1" dirty="0">
                        <a:latin typeface="Cambria Math" panose="02040503050406030204" pitchFamily="18" charset="0"/>
                      </a:rPr>
                      <m:t>𝜽</m:t>
                    </m:r>
                    <m:r>
                      <a:rPr lang="zh-CN" altLang="en-US" sz="2400" b="1" i="1" dirty="0">
                        <a:latin typeface="Cambria Math" panose="02040503050406030204" pitchFamily="18" charset="0"/>
                      </a:rPr>
                      <m:t>≤</m:t>
                    </m:r>
                    <m:r>
                      <a:rPr lang="zh-CN" altLang="en-US" sz="2400" b="1" i="1" dirty="0">
                        <a:latin typeface="Cambria Math" panose="02040503050406030204" pitchFamily="18" charset="0"/>
                      </a:rPr>
                      <m:t>𝝅</m:t>
                    </m:r>
                    <m:r>
                      <a:rPr lang="en-US" altLang="zh-CN" sz="2400" b="1" i="1" dirty="0">
                        <a:latin typeface="Cambria Math" panose="02040503050406030204" pitchFamily="18" charset="0"/>
                      </a:rPr>
                      <m:t>/</m:t>
                    </m:r>
                  </m:oMath>
                </a14:m>
                <a:r>
                  <a:rPr lang="en-US" altLang="zh-CN" sz="2400" b="1" dirty="0">
                    <a:latin typeface="+mn-ea"/>
                  </a:rPr>
                  <a:t>2</a:t>
                </a:r>
                <a:r>
                  <a:rPr lang="zh-CN" altLang="en-US" sz="2400" b="1" dirty="0" smtClean="0">
                    <a:latin typeface="+mn-ea"/>
                  </a:rPr>
                  <a:t>时，</a:t>
                </a:r>
                <a:r>
                  <a:rPr lang="en-US" altLang="zh-CN" sz="2400" b="1" dirty="0" err="1" smtClean="0">
                    <a:latin typeface="Times New Roman" panose="02020603050405020304" pitchFamily="18" charset="0"/>
                    <a:cs typeface="Times New Roman" panose="02020603050405020304" pitchFamily="18" charset="0"/>
                  </a:rPr>
                  <a:t>d</a:t>
                </a:r>
                <a:r>
                  <a:rPr lang="en-US" altLang="zh-CN" sz="2400" b="1" i="1" dirty="0" err="1" smtClean="0">
                    <a:latin typeface="Times New Roman" panose="02020603050405020304" pitchFamily="18" charset="0"/>
                    <a:cs typeface="Times New Roman" panose="02020603050405020304" pitchFamily="18" charset="0"/>
                  </a:rPr>
                  <a:t>W</a:t>
                </a:r>
                <a:r>
                  <a:rPr lang="en-US" altLang="zh-CN" sz="2400" b="1" i="1" dirty="0" smtClean="0">
                    <a:latin typeface="Times New Roman" panose="02020603050405020304" pitchFamily="18" charset="0"/>
                    <a:cs typeface="Times New Roman" panose="02020603050405020304" pitchFamily="18" charset="0"/>
                  </a:rPr>
                  <a:t> </a:t>
                </a:r>
                <a:r>
                  <a:rPr lang="en-US" altLang="zh-CN" sz="2400" b="1" dirty="0" smtClean="0">
                    <a:latin typeface="Times New Roman" panose="02020603050405020304" pitchFamily="18" charset="0"/>
                    <a:cs typeface="Times New Roman" panose="02020603050405020304" pitchFamily="18" charset="0"/>
                  </a:rPr>
                  <a:t>&gt; 0</a:t>
                </a:r>
                <a:r>
                  <a:rPr lang="zh-CN" altLang="en-US" sz="2400" b="1" dirty="0" smtClean="0">
                    <a:latin typeface="+mn-ea"/>
                  </a:rPr>
                  <a:t>力</a:t>
                </a:r>
                <a:r>
                  <a:rPr lang="zh-CN" altLang="en-US" sz="2400" b="1" dirty="0">
                    <a:latin typeface="+mn-ea"/>
                  </a:rPr>
                  <a:t>对物体做正功；</a:t>
                </a:r>
                <a:endParaRPr lang="en-US" altLang="zh-CN" sz="2400" b="1" dirty="0">
                  <a:latin typeface="+mn-ea"/>
                </a:endParaRPr>
              </a:p>
              <a:p>
                <a:pPr marL="0" indent="0">
                  <a:lnSpc>
                    <a:spcPct val="150000"/>
                  </a:lnSpc>
                  <a:buNone/>
                </a:pPr>
                <a:r>
                  <a:rPr lang="zh-CN" altLang="en-US" sz="2400" b="1" dirty="0">
                    <a:latin typeface="+mn-ea"/>
                  </a:rPr>
                  <a:t>②当</a:t>
                </a:r>
                <a14:m>
                  <m:oMath xmlns:m="http://schemas.openxmlformats.org/officeDocument/2006/math">
                    <m:r>
                      <a:rPr lang="zh-CN" altLang="en-US" sz="2400" b="1" i="1" dirty="0">
                        <a:latin typeface="Cambria Math" panose="02040503050406030204" pitchFamily="18" charset="0"/>
                      </a:rPr>
                      <m:t>𝜽</m:t>
                    </m:r>
                    <m:r>
                      <a:rPr lang="en-US" altLang="zh-CN" sz="2400" b="1" i="1" dirty="0">
                        <a:latin typeface="Cambria Math" panose="02040503050406030204" pitchFamily="18" charset="0"/>
                      </a:rPr>
                      <m:t>=</m:t>
                    </m:r>
                    <m:r>
                      <a:rPr lang="zh-CN" altLang="en-US" sz="2400" b="1" i="1" dirty="0">
                        <a:latin typeface="Cambria Math" panose="02040503050406030204" pitchFamily="18" charset="0"/>
                      </a:rPr>
                      <m:t>𝝅</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𝟐</m:t>
                    </m:r>
                  </m:oMath>
                </a14:m>
                <a:r>
                  <a:rPr lang="zh-CN" altLang="en-US" sz="2400" b="1" dirty="0">
                    <a:latin typeface="+mn-ea"/>
                  </a:rPr>
                  <a:t>时</a:t>
                </a:r>
                <a:r>
                  <a:rPr lang="zh-CN" altLang="en-US" sz="2400" b="1" dirty="0" smtClean="0">
                    <a:latin typeface="+mn-ea"/>
                  </a:rPr>
                  <a:t>，</a:t>
                </a:r>
                <a:r>
                  <a:rPr lang="en-US" altLang="zh-CN" sz="2400" b="1" dirty="0">
                    <a:latin typeface="Times New Roman" panose="02020603050405020304" pitchFamily="18" charset="0"/>
                    <a:cs typeface="Times New Roman" panose="02020603050405020304" pitchFamily="18" charset="0"/>
                  </a:rPr>
                  <a:t> </a:t>
                </a:r>
                <a:r>
                  <a:rPr lang="en-US" altLang="zh-CN" sz="2400" b="1" dirty="0" err="1">
                    <a:latin typeface="Times New Roman" panose="02020603050405020304" pitchFamily="18" charset="0"/>
                    <a:cs typeface="Times New Roman" panose="02020603050405020304" pitchFamily="18" charset="0"/>
                  </a:rPr>
                  <a:t>d</a:t>
                </a:r>
                <a:r>
                  <a:rPr lang="en-US" altLang="zh-CN" sz="2400" b="1" i="1" dirty="0" err="1">
                    <a:latin typeface="Times New Roman" panose="02020603050405020304" pitchFamily="18" charset="0"/>
                    <a:cs typeface="Times New Roman" panose="02020603050405020304" pitchFamily="18" charset="0"/>
                  </a:rPr>
                  <a:t>W</a:t>
                </a:r>
                <a:r>
                  <a:rPr lang="en-US" altLang="zh-CN" sz="2400" b="1" i="1" dirty="0">
                    <a:latin typeface="Times New Roman" panose="02020603050405020304" pitchFamily="18" charset="0"/>
                    <a:cs typeface="Times New Roman" panose="02020603050405020304" pitchFamily="18" charset="0"/>
                  </a:rPr>
                  <a:t> </a:t>
                </a:r>
                <a:r>
                  <a:rPr lang="en-US" altLang="zh-CN" sz="2400" b="1" dirty="0" smtClean="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0</a:t>
                </a:r>
                <a:r>
                  <a:rPr lang="zh-CN" altLang="en-US" sz="2400" b="1" dirty="0" smtClean="0">
                    <a:latin typeface="+mn-ea"/>
                  </a:rPr>
                  <a:t>力</a:t>
                </a:r>
                <a:r>
                  <a:rPr lang="zh-CN" altLang="en-US" sz="2400" b="1" dirty="0">
                    <a:latin typeface="+mn-ea"/>
                  </a:rPr>
                  <a:t>对物体不做功；</a:t>
                </a:r>
                <a:endParaRPr lang="en-US" altLang="zh-CN" sz="2400" b="1" dirty="0">
                  <a:latin typeface="+mn-ea"/>
                </a:endParaRPr>
              </a:p>
              <a:p>
                <a:pPr marL="0" indent="0">
                  <a:lnSpc>
                    <a:spcPct val="150000"/>
                  </a:lnSpc>
                  <a:buNone/>
                </a:pPr>
                <a:r>
                  <a:rPr lang="zh-CN" altLang="en-US" sz="2400" b="1" dirty="0">
                    <a:latin typeface="+mn-ea"/>
                  </a:rPr>
                  <a:t>③当</a:t>
                </a:r>
                <a14:m>
                  <m:oMath xmlns:m="http://schemas.openxmlformats.org/officeDocument/2006/math">
                    <m:r>
                      <a:rPr lang="zh-CN" altLang="en-US" sz="2400" b="1" i="1" dirty="0">
                        <a:latin typeface="Cambria Math" panose="02040503050406030204" pitchFamily="18" charset="0"/>
                      </a:rPr>
                      <m:t>𝝅</m:t>
                    </m:r>
                    <m:r>
                      <a:rPr lang="en-US" altLang="zh-CN" sz="2400" b="1" i="1" dirty="0">
                        <a:latin typeface="Cambria Math" panose="02040503050406030204" pitchFamily="18" charset="0"/>
                      </a:rPr>
                      <m:t>/</m:t>
                    </m:r>
                    <m:r>
                      <a:rPr lang="en-US" altLang="zh-CN" sz="2400" b="1" i="1" dirty="0">
                        <a:latin typeface="Cambria Math" panose="02040503050406030204" pitchFamily="18" charset="0"/>
                      </a:rPr>
                      <m:t>𝟐</m:t>
                    </m:r>
                    <m:r>
                      <a:rPr lang="en-US" altLang="zh-CN" sz="2400" b="1" i="1" dirty="0">
                        <a:latin typeface="Cambria Math" panose="02040503050406030204" pitchFamily="18" charset="0"/>
                      </a:rPr>
                      <m:t>≤</m:t>
                    </m:r>
                    <m:r>
                      <a:rPr lang="zh-CN" altLang="en-US" sz="2400" b="1" i="1" dirty="0">
                        <a:latin typeface="Cambria Math" panose="02040503050406030204" pitchFamily="18" charset="0"/>
                      </a:rPr>
                      <m:t>𝜽</m:t>
                    </m:r>
                    <m:r>
                      <a:rPr lang="zh-CN" altLang="en-US" sz="2400" b="1" i="1" dirty="0">
                        <a:latin typeface="Cambria Math" panose="02040503050406030204" pitchFamily="18" charset="0"/>
                      </a:rPr>
                      <m:t>≤</m:t>
                    </m:r>
                    <m:r>
                      <a:rPr lang="zh-CN" altLang="en-US" sz="2400" b="1" i="1" dirty="0">
                        <a:latin typeface="Cambria Math" panose="02040503050406030204" pitchFamily="18" charset="0"/>
                      </a:rPr>
                      <m:t>𝝅</m:t>
                    </m:r>
                  </m:oMath>
                </a14:m>
                <a:r>
                  <a:rPr lang="zh-CN" altLang="en-US" sz="2400" b="1" dirty="0">
                    <a:latin typeface="+mn-ea"/>
                  </a:rPr>
                  <a:t>时</a:t>
                </a:r>
                <a:r>
                  <a:rPr lang="zh-CN" altLang="en-US" sz="2400" b="1" dirty="0" smtClean="0">
                    <a:latin typeface="+mn-ea"/>
                  </a:rPr>
                  <a:t>，力</a:t>
                </a:r>
                <a:r>
                  <a:rPr lang="zh-CN" altLang="en-US" sz="2400" b="1" dirty="0">
                    <a:latin typeface="+mn-ea"/>
                  </a:rPr>
                  <a:t>对</a:t>
                </a:r>
                <a:r>
                  <a:rPr lang="zh-CN" altLang="en-US" sz="2400" b="1" dirty="0" smtClean="0">
                    <a:latin typeface="+mn-ea"/>
                  </a:rPr>
                  <a:t>物体</a:t>
                </a:r>
                <a:r>
                  <a:rPr lang="en-US" altLang="zh-CN" sz="2400" b="1" dirty="0" err="1">
                    <a:latin typeface="Times New Roman" panose="02020603050405020304" pitchFamily="18" charset="0"/>
                    <a:cs typeface="Times New Roman" panose="02020603050405020304" pitchFamily="18" charset="0"/>
                  </a:rPr>
                  <a:t>d</a:t>
                </a:r>
                <a:r>
                  <a:rPr lang="en-US" altLang="zh-CN" sz="2400" b="1" i="1" dirty="0" err="1">
                    <a:latin typeface="Times New Roman" panose="02020603050405020304" pitchFamily="18" charset="0"/>
                    <a:cs typeface="Times New Roman" panose="02020603050405020304" pitchFamily="18" charset="0"/>
                  </a:rPr>
                  <a:t>W</a:t>
                </a:r>
                <a:r>
                  <a:rPr lang="en-US" altLang="zh-CN" sz="2400" b="1" i="1" dirty="0">
                    <a:latin typeface="Times New Roman" panose="02020603050405020304" pitchFamily="18" charset="0"/>
                    <a:cs typeface="Times New Roman" panose="02020603050405020304" pitchFamily="18" charset="0"/>
                  </a:rPr>
                  <a:t> </a:t>
                </a:r>
                <a:r>
                  <a:rPr lang="en-US" altLang="zh-CN" sz="2400" b="1" dirty="0" smtClean="0">
                    <a:latin typeface="Times New Roman" panose="02020603050405020304" pitchFamily="18" charset="0"/>
                    <a:cs typeface="Times New Roman" panose="02020603050405020304" pitchFamily="18" charset="0"/>
                  </a:rPr>
                  <a:t>&lt; </a:t>
                </a:r>
                <a:r>
                  <a:rPr lang="en-US" altLang="zh-CN" sz="2400" b="1" dirty="0">
                    <a:latin typeface="Times New Roman" panose="02020603050405020304" pitchFamily="18" charset="0"/>
                    <a:cs typeface="Times New Roman" panose="02020603050405020304" pitchFamily="18" charset="0"/>
                  </a:rPr>
                  <a:t>0</a:t>
                </a:r>
                <a:r>
                  <a:rPr lang="zh-CN" altLang="en-US" sz="2400" b="1" dirty="0" smtClean="0">
                    <a:latin typeface="+mn-ea"/>
                  </a:rPr>
                  <a:t>做</a:t>
                </a:r>
                <a:r>
                  <a:rPr lang="zh-CN" altLang="en-US" sz="2400" b="1" dirty="0">
                    <a:latin typeface="+mn-ea"/>
                  </a:rPr>
                  <a:t>负功，或者说质点在运动中克服力做了功；</a:t>
                </a:r>
                <a:endParaRPr lang="en-US" altLang="zh-CN" sz="2400" b="1" dirty="0">
                  <a:latin typeface="+mn-ea"/>
                </a:endParaRPr>
              </a:p>
              <a:p>
                <a:pPr marL="0" indent="0">
                  <a:lnSpc>
                    <a:spcPct val="150000"/>
                  </a:lnSpc>
                  <a:buNone/>
                </a:pPr>
                <a:r>
                  <a:rPr lang="zh-CN" altLang="en-US" sz="2400" b="1" dirty="0">
                    <a:solidFill>
                      <a:srgbClr val="C00000"/>
                    </a:solidFill>
                    <a:latin typeface="黑体" panose="02010609060101010101" pitchFamily="49" charset="-122"/>
                    <a:ea typeface="黑体" panose="02010609060101010101" pitchFamily="49" charset="-122"/>
                  </a:rPr>
                  <a:t>功率</a:t>
                </a:r>
                <a:r>
                  <a:rPr lang="zh-CN" altLang="en-US" sz="2400" b="1" dirty="0">
                    <a:latin typeface="+mn-ea"/>
                  </a:rPr>
                  <a:t>：力在单位时间内做的功。单位</a:t>
                </a:r>
                <a:r>
                  <a:rPr lang="en-US" altLang="zh-CN" sz="2400" b="1" dirty="0">
                    <a:latin typeface="+mn-ea"/>
                  </a:rPr>
                  <a:t>:</a:t>
                </a:r>
                <a:r>
                  <a:rPr lang="zh-CN" altLang="en-US" sz="2400" b="1" dirty="0" smtClean="0">
                    <a:solidFill>
                      <a:srgbClr val="0000CC"/>
                    </a:solidFill>
                    <a:latin typeface="+mn-ea"/>
                  </a:rPr>
                  <a:t>瓦</a:t>
                </a:r>
                <a:r>
                  <a:rPr lang="en-US" altLang="zh-CN" sz="2400" b="1" dirty="0" smtClean="0">
                    <a:solidFill>
                      <a:srgbClr val="0000CC"/>
                    </a:solidFill>
                    <a:latin typeface="+mn-ea"/>
                  </a:rPr>
                  <a:t>(</a:t>
                </a:r>
                <a:r>
                  <a:rPr lang="zh-CN" altLang="en-US" sz="2400" b="1" dirty="0" smtClean="0">
                    <a:solidFill>
                      <a:srgbClr val="0000CC"/>
                    </a:solidFill>
                    <a:latin typeface="+mn-ea"/>
                  </a:rPr>
                  <a:t>特</a:t>
                </a:r>
                <a:r>
                  <a:rPr lang="en-US" altLang="zh-CN" sz="2400" b="1" dirty="0" smtClean="0">
                    <a:solidFill>
                      <a:srgbClr val="0000CC"/>
                    </a:solidFill>
                    <a:latin typeface="+mn-ea"/>
                  </a:rPr>
                  <a:t>)</a:t>
                </a:r>
                <a:r>
                  <a:rPr lang="zh-CN" altLang="en-US" sz="2400" b="1" dirty="0" smtClean="0">
                    <a:solidFill>
                      <a:srgbClr val="0000CC"/>
                    </a:solidFill>
                    <a:latin typeface="+mn-ea"/>
                  </a:rPr>
                  <a:t>，</a:t>
                </a:r>
                <a:r>
                  <a:rPr lang="en-US" altLang="zh-CN" sz="2400" b="1" dirty="0">
                    <a:solidFill>
                      <a:srgbClr val="0000CC"/>
                    </a:solidFill>
                    <a:latin typeface="Times New Roman" panose="02020603050405020304" pitchFamily="18" charset="0"/>
                    <a:cs typeface="Times New Roman" panose="02020603050405020304" pitchFamily="18" charset="0"/>
                  </a:rPr>
                  <a:t>W=J/s</a:t>
                </a:r>
              </a:p>
              <a:p>
                <a:pPr marL="0" indent="0">
                  <a:lnSpc>
                    <a:spcPct val="200000"/>
                  </a:lnSpc>
                  <a:buNone/>
                </a:pPr>
                <a:endParaRPr lang="en-US" altLang="zh-CN" sz="2400" b="1" dirty="0">
                  <a:latin typeface="+mn-ea"/>
                </a:endParaRPr>
              </a:p>
              <a:p>
                <a:pPr marL="0" indent="0">
                  <a:lnSpc>
                    <a:spcPct val="150000"/>
                  </a:lnSpc>
                  <a:buNone/>
                </a:pPr>
                <a:r>
                  <a:rPr lang="zh-CN" altLang="en-US" sz="2400" b="1" dirty="0">
                    <a:latin typeface="+mn-ea"/>
                  </a:rPr>
                  <a:t>功率是反映力做功快慢的物理量。功率越大，做同样的功花费的时间就越少。</a:t>
                </a:r>
                <a:endParaRPr lang="en-US" altLang="zh-CN" sz="2400" b="1" dirty="0">
                  <a:latin typeface="+mn-ea"/>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755576" y="1124743"/>
                <a:ext cx="7759774" cy="5231607"/>
              </a:xfrm>
              <a:blipFill rotWithShape="1">
                <a:blip r:embed="rId1"/>
                <a:stretch>
                  <a:fillRect l="-1257" r="-550" b="-583"/>
                </a:stretch>
              </a:blipFill>
            </p:spPr>
            <p:txBody>
              <a:bodyPr/>
              <a:lstStyle/>
              <a:p>
                <a:r>
                  <a:rPr lang="zh-CN" altLang="en-US">
                    <a:noFill/>
                  </a:rPr>
                  <a:t> </a:t>
                </a:r>
                <a:endParaRPr lang="zh-CN" altLang="en-US">
                  <a:noFill/>
                </a:endParaRPr>
              </a:p>
            </p:txBody>
          </p:sp>
        </mc:Fallback>
      </mc:AlternateContent>
      <p:sp>
        <p:nvSpPr>
          <p:cNvPr id="4" name="灯片编号占位符 3"/>
          <p:cNvSpPr>
            <a:spLocks noGrp="1"/>
          </p:cNvSpPr>
          <p:nvPr>
            <p:ph type="sldNum" sz="quarter" idx="12"/>
          </p:nvPr>
        </p:nvSpPr>
        <p:spPr/>
        <p:txBody>
          <a:bodyPr/>
          <a:lstStyle/>
          <a:p>
            <a:pPr>
              <a:defRPr/>
            </a:pPr>
            <a:fld id="{561E39DC-0725-48F8-9F0C-20F2DD89ACFF}" type="slidenum">
              <a:rPr lang="zh-CN" altLang="en-US" smtClean="0"/>
            </a:fld>
            <a:endParaRPr lang="zh-CN" altLang="en-US"/>
          </a:p>
        </p:txBody>
      </p:sp>
      <p:pic>
        <p:nvPicPr>
          <p:cNvPr id="2" name="图片 1"/>
          <p:cNvPicPr>
            <a:picLocks noChangeAspect="1"/>
          </p:cNvPicPr>
          <p:nvPr/>
        </p:nvPicPr>
        <p:blipFill>
          <a:blip r:embed="rId2"/>
          <a:stretch>
            <a:fillRect/>
          </a:stretch>
        </p:blipFill>
        <p:spPr>
          <a:xfrm>
            <a:off x="1691680" y="4149080"/>
            <a:ext cx="3816424" cy="1052490"/>
          </a:xfrm>
          <a:prstGeom prst="rect">
            <a:avLst/>
          </a:prstGeom>
        </p:spPr>
      </p:pic>
      <p:pic>
        <p:nvPicPr>
          <p:cNvPr id="5" name="图片 4"/>
          <p:cNvPicPr>
            <a:picLocks noChangeAspect="1"/>
          </p:cNvPicPr>
          <p:nvPr/>
        </p:nvPicPr>
        <p:blipFill>
          <a:blip r:embed="rId3"/>
          <a:stretch>
            <a:fillRect/>
          </a:stretch>
        </p:blipFill>
        <p:spPr>
          <a:xfrm>
            <a:off x="755576" y="548680"/>
            <a:ext cx="3761558" cy="652329"/>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476672"/>
            <a:ext cx="7886700" cy="6048672"/>
          </a:xfrm>
        </p:spPr>
        <p:txBody>
          <a:bodyPr>
            <a:noAutofit/>
          </a:bodyPr>
          <a:lstStyle/>
          <a:p>
            <a:pPr marL="0" indent="0">
              <a:lnSpc>
                <a:spcPct val="150000"/>
              </a:lnSpc>
              <a:buNone/>
            </a:pPr>
            <a:r>
              <a:rPr lang="zh-CN" altLang="en-US" sz="2400" b="1" dirty="0" smtClean="0">
                <a:solidFill>
                  <a:srgbClr val="C00000"/>
                </a:solidFill>
                <a:latin typeface="黑体" panose="02010609060101010101" pitchFamily="49" charset="-122"/>
                <a:ea typeface="黑体" panose="02010609060101010101" pitchFamily="49" charset="-122"/>
              </a:rPr>
              <a:t>    封闭系统</a:t>
            </a:r>
            <a:r>
              <a:rPr lang="zh-CN" altLang="en-US" sz="2400" b="1" dirty="0" smtClean="0"/>
              <a:t>：没有任何外力对它做功，或者实际上外力对它做的功可以忽略</a:t>
            </a:r>
            <a:r>
              <a:rPr lang="zh-CN" altLang="en-US" sz="2000" dirty="0" smtClean="0"/>
              <a:t>。</a:t>
            </a:r>
            <a:endParaRPr lang="en-US" altLang="zh-CN" sz="2000" dirty="0" smtClean="0"/>
          </a:p>
          <a:p>
            <a:pPr marL="0" indent="0">
              <a:lnSpc>
                <a:spcPct val="150000"/>
              </a:lnSpc>
              <a:buNone/>
            </a:pPr>
            <a:r>
              <a:rPr lang="zh-CN" altLang="en-US" sz="2400" b="1" dirty="0" smtClean="0">
                <a:solidFill>
                  <a:srgbClr val="C00000"/>
                </a:solidFill>
                <a:latin typeface="黑体" panose="02010609060101010101" pitchFamily="49" charset="-122"/>
                <a:ea typeface="黑体" panose="02010609060101010101" pitchFamily="49" charset="-122"/>
              </a:rPr>
              <a:t>    能量守恒定律</a:t>
            </a:r>
            <a:r>
              <a:rPr lang="zh-CN" altLang="en-US" sz="2400" b="1" dirty="0" smtClean="0"/>
              <a:t>：一个封闭系统经历任何变化时，该系统的所有能量的总和是不改变的，它只能从一种形式变化为另一种形式或从系统内的此一物体传给彼一物体。</a:t>
            </a:r>
            <a:endParaRPr lang="en-US" altLang="zh-CN" sz="2400" b="1" dirty="0" smtClean="0"/>
          </a:p>
          <a:p>
            <a:pPr marL="0" indent="0">
              <a:lnSpc>
                <a:spcPct val="150000"/>
              </a:lnSpc>
              <a:buNone/>
            </a:pPr>
            <a:r>
              <a:rPr lang="zh-CN" altLang="en-US" sz="2400" b="1" dirty="0" smtClean="0">
                <a:solidFill>
                  <a:srgbClr val="0000FF"/>
                </a:solidFill>
                <a:latin typeface="宋体" panose="02010600030101010101" pitchFamily="2" charset="-122"/>
                <a:ea typeface="宋体" panose="02010600030101010101" pitchFamily="2" charset="-122"/>
              </a:rPr>
              <a:t>    </a:t>
            </a:r>
            <a:r>
              <a:rPr lang="zh-CN" altLang="en-US" sz="2400" b="1" dirty="0" smtClean="0">
                <a:solidFill>
                  <a:srgbClr val="0000FF"/>
                </a:solidFill>
                <a:latin typeface="+mn-ea"/>
              </a:rPr>
              <a:t>这是自然界最普遍的最基本的定律，</a:t>
            </a:r>
            <a:r>
              <a:rPr lang="zh-CN" altLang="en-US" sz="2400" b="1" dirty="0" smtClean="0">
                <a:latin typeface="+mn-ea"/>
              </a:rPr>
              <a:t>其意义远远超出了机械能守恒定律的范围，后者只是前者的一个特例。</a:t>
            </a:r>
            <a:endParaRPr lang="en-US" altLang="zh-CN" sz="2400" b="1" dirty="0" smtClean="0">
              <a:latin typeface="+mn-ea"/>
            </a:endParaRPr>
          </a:p>
          <a:p>
            <a:pPr marL="0" indent="0">
              <a:lnSpc>
                <a:spcPct val="150000"/>
              </a:lnSpc>
              <a:buNone/>
            </a:pPr>
            <a:r>
              <a:rPr lang="zh-CN" altLang="en-US" sz="2400" b="1" dirty="0" smtClean="0">
                <a:latin typeface="宋体" panose="02010600030101010101" pitchFamily="2" charset="-122"/>
                <a:ea typeface="宋体" panose="02010600030101010101" pitchFamily="2" charset="-122"/>
              </a:rPr>
              <a:t>    </a:t>
            </a:r>
            <a:r>
              <a:rPr lang="zh-CN" altLang="en-US" sz="2400" b="1" dirty="0" smtClean="0">
                <a:latin typeface="+mn-ea"/>
              </a:rPr>
              <a:t>电磁现象、热现象、化学反应及原子内部的变化等。</a:t>
            </a:r>
            <a:endParaRPr lang="en-US" altLang="zh-CN" sz="2400" b="1" dirty="0" smtClean="0">
              <a:latin typeface="+mn-ea"/>
            </a:endParaRPr>
          </a:p>
          <a:p>
            <a:pPr marL="0" indent="0">
              <a:lnSpc>
                <a:spcPct val="150000"/>
              </a:lnSpc>
              <a:buNone/>
            </a:pPr>
            <a:r>
              <a:rPr lang="zh-CN" altLang="en-US" sz="2400" b="1" dirty="0" smtClean="0">
                <a:latin typeface="宋体" panose="02010600030101010101" pitchFamily="2" charset="-122"/>
                <a:ea typeface="宋体" panose="02010600030101010101" pitchFamily="2" charset="-122"/>
              </a:rPr>
              <a:t>    </a:t>
            </a:r>
            <a:r>
              <a:rPr lang="zh-CN" altLang="en-US" sz="2400" b="1" dirty="0" smtClean="0">
                <a:latin typeface="+mn-ea"/>
              </a:rPr>
              <a:t>引入更广泛的能量概念：电磁能、内能、化学能、原子核能等。</a:t>
            </a:r>
            <a:endParaRPr lang="zh-CN" altLang="en-US" sz="2400" b="1" dirty="0">
              <a:latin typeface="+mn-ea"/>
            </a:endParaRPr>
          </a:p>
        </p:txBody>
      </p:sp>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908720"/>
            <a:ext cx="7886700" cy="5268243"/>
          </a:xfrm>
        </p:spPr>
        <p:txBody>
          <a:bodyPr>
            <a:normAutofit/>
          </a:bodyPr>
          <a:lstStyle/>
          <a:p>
            <a:pPr marL="0" indent="0">
              <a:lnSpc>
                <a:spcPct val="150000"/>
              </a:lnSpc>
              <a:buNone/>
            </a:pPr>
            <a:r>
              <a:rPr lang="zh-CN" altLang="en-US" sz="2600" b="1" dirty="0" smtClean="0">
                <a:solidFill>
                  <a:srgbClr val="C00000"/>
                </a:solidFill>
                <a:latin typeface="黑体" panose="02010609060101010101" pitchFamily="49" charset="-122"/>
                <a:ea typeface="黑体" panose="02010609060101010101" pitchFamily="49" charset="-122"/>
              </a:rPr>
              <a:t>质心参考系的机械能守恒定律：</a:t>
            </a:r>
            <a:endParaRPr lang="en-US" altLang="zh-CN" sz="2600" b="1" dirty="0" smtClean="0">
              <a:solidFill>
                <a:srgbClr val="C00000"/>
              </a:solidFill>
              <a:latin typeface="黑体" panose="02010609060101010101" pitchFamily="49" charset="-122"/>
              <a:ea typeface="黑体" panose="02010609060101010101" pitchFamily="49" charset="-122"/>
            </a:endParaRPr>
          </a:p>
          <a:p>
            <a:pPr marL="0" indent="0">
              <a:lnSpc>
                <a:spcPct val="150000"/>
              </a:lnSpc>
              <a:buNone/>
            </a:pPr>
            <a:r>
              <a:rPr lang="zh-CN" altLang="en-US" sz="2400" b="1" dirty="0" smtClean="0">
                <a:latin typeface="宋体" panose="02010600030101010101" pitchFamily="2" charset="-122"/>
                <a:ea typeface="宋体" panose="02010600030101010101" pitchFamily="2" charset="-122"/>
              </a:rPr>
              <a:t>    </a:t>
            </a:r>
            <a:r>
              <a:rPr lang="zh-CN" altLang="en-US" sz="2400" b="1" dirty="0" smtClean="0">
                <a:latin typeface="+mn-ea"/>
              </a:rPr>
              <a:t>相对于质心参考系，外力做功和非保守内力做功的和，等于质点系内能的增量。</a:t>
            </a:r>
            <a:endParaRPr lang="en-US" altLang="zh-CN" sz="2400" b="1" dirty="0">
              <a:latin typeface="+mn-ea"/>
            </a:endParaRPr>
          </a:p>
          <a:p>
            <a:pPr marL="0" indent="0">
              <a:lnSpc>
                <a:spcPct val="150000"/>
              </a:lnSpc>
              <a:buNone/>
            </a:pPr>
            <a:endParaRPr lang="en-US" altLang="zh-CN" sz="2400" b="1" dirty="0" smtClean="0">
              <a:latin typeface="+mn-ea"/>
            </a:endParaRPr>
          </a:p>
          <a:p>
            <a:pPr marL="0" indent="0">
              <a:lnSpc>
                <a:spcPct val="150000"/>
              </a:lnSpc>
              <a:buNone/>
            </a:pPr>
            <a:endParaRPr lang="en-US" altLang="zh-CN" sz="2400" b="1" dirty="0" smtClean="0">
              <a:latin typeface="+mn-ea"/>
            </a:endParaRPr>
          </a:p>
          <a:p>
            <a:pPr marL="0" indent="0">
              <a:lnSpc>
                <a:spcPct val="150000"/>
              </a:lnSpc>
              <a:buNone/>
            </a:pPr>
            <a:endParaRPr lang="en-US" altLang="zh-CN" sz="2400" b="1" dirty="0" smtClean="0">
              <a:latin typeface="+mn-ea"/>
            </a:endParaRPr>
          </a:p>
          <a:p>
            <a:pPr marL="0" indent="0">
              <a:lnSpc>
                <a:spcPct val="150000"/>
              </a:lnSpc>
              <a:buNone/>
            </a:pPr>
            <a:r>
              <a:rPr lang="zh-CN" altLang="en-US" sz="2400" b="1" dirty="0" smtClean="0">
                <a:latin typeface="+mn-ea"/>
              </a:rPr>
              <a:t>质心参考系是非惯性系时，因惯性力在质心系中做功为零。上式仍成立。</a:t>
            </a:r>
            <a:endParaRPr lang="en-US" altLang="zh-CN" sz="2400" b="1" dirty="0" smtClean="0">
              <a:latin typeface="+mn-ea"/>
            </a:endParaRPr>
          </a:p>
          <a:p>
            <a:pPr marL="0" indent="0">
              <a:buNone/>
            </a:pPr>
            <a:endParaRPr lang="zh-CN" altLang="en-US" dirty="0"/>
          </a:p>
        </p:txBody>
      </p:sp>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1619672" y="3212976"/>
            <a:ext cx="4608512" cy="12867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548680"/>
            <a:ext cx="7886700" cy="5628283"/>
          </a:xfrm>
        </p:spPr>
        <p:txBody>
          <a:bodyPr>
            <a:normAutofit/>
          </a:bodyPr>
          <a:lstStyle/>
          <a:p>
            <a:pPr marL="0" indent="0" algn="just">
              <a:lnSpc>
                <a:spcPct val="150000"/>
              </a:lnSpc>
              <a:buNone/>
            </a:pPr>
            <a:r>
              <a:rPr lang="zh-CN" altLang="en-US" sz="2400" b="1" dirty="0" smtClean="0">
                <a:solidFill>
                  <a:srgbClr val="C00000"/>
                </a:solidFill>
                <a:latin typeface="+mn-ea"/>
              </a:rPr>
              <a:t>证明：</a:t>
            </a:r>
            <a:endParaRPr lang="zh-CN" altLang="en-US" sz="2400" b="1" dirty="0">
              <a:solidFill>
                <a:srgbClr val="C00000"/>
              </a:solidFill>
              <a:latin typeface="+mn-ea"/>
            </a:endParaRPr>
          </a:p>
        </p:txBody>
      </p:sp>
      <p:sp>
        <p:nvSpPr>
          <p:cNvPr id="4" name="灯片编号占位符 3"/>
          <p:cNvSpPr>
            <a:spLocks noGrp="1"/>
          </p:cNvSpPr>
          <p:nvPr>
            <p:ph type="sldNum" sz="quarter" idx="12"/>
          </p:nvPr>
        </p:nvSpPr>
        <p:spPr/>
        <p:txBody>
          <a:bodyPr/>
          <a:lstStyle/>
          <a:p>
            <a:pPr>
              <a:defRPr/>
            </a:pPr>
            <a:fld id="{561E39DC-0725-48F8-9F0C-20F2DD89ACFF}" type="slidenum">
              <a:rPr lang="zh-CN" altLang="en-US" smtClean="0"/>
            </a:fld>
            <a:endParaRPr lang="zh-CN" altLang="en-US"/>
          </a:p>
        </p:txBody>
      </p:sp>
      <p:pic>
        <p:nvPicPr>
          <p:cNvPr id="6" name="图片 5"/>
          <p:cNvPicPr>
            <a:picLocks noChangeAspect="1"/>
          </p:cNvPicPr>
          <p:nvPr/>
        </p:nvPicPr>
        <p:blipFill>
          <a:blip r:embed="rId1"/>
          <a:stretch>
            <a:fillRect/>
          </a:stretch>
        </p:blipFill>
        <p:spPr>
          <a:xfrm>
            <a:off x="755576" y="1196752"/>
            <a:ext cx="5256584" cy="819450"/>
          </a:xfrm>
          <a:prstGeom prst="rect">
            <a:avLst/>
          </a:prstGeom>
        </p:spPr>
      </p:pic>
      <p:pic>
        <p:nvPicPr>
          <p:cNvPr id="9" name="图片 8"/>
          <p:cNvPicPr>
            <a:picLocks noChangeAspect="1"/>
          </p:cNvPicPr>
          <p:nvPr/>
        </p:nvPicPr>
        <p:blipFill>
          <a:blip r:embed="rId2"/>
          <a:stretch>
            <a:fillRect/>
          </a:stretch>
        </p:blipFill>
        <p:spPr>
          <a:xfrm>
            <a:off x="1581444" y="2003727"/>
            <a:ext cx="3744416" cy="899196"/>
          </a:xfrm>
          <a:prstGeom prst="rect">
            <a:avLst/>
          </a:prstGeom>
        </p:spPr>
      </p:pic>
      <p:pic>
        <p:nvPicPr>
          <p:cNvPr id="10" name="图片 9"/>
          <p:cNvPicPr>
            <a:picLocks noChangeAspect="1"/>
          </p:cNvPicPr>
          <p:nvPr/>
        </p:nvPicPr>
        <p:blipFill>
          <a:blip r:embed="rId3"/>
          <a:stretch>
            <a:fillRect/>
          </a:stretch>
        </p:blipFill>
        <p:spPr>
          <a:xfrm>
            <a:off x="5325860" y="2031893"/>
            <a:ext cx="2548211" cy="632381"/>
          </a:xfrm>
          <a:prstGeom prst="rect">
            <a:avLst/>
          </a:prstGeom>
        </p:spPr>
      </p:pic>
      <p:pic>
        <p:nvPicPr>
          <p:cNvPr id="11" name="图片 10"/>
          <p:cNvPicPr>
            <a:picLocks noChangeAspect="1"/>
          </p:cNvPicPr>
          <p:nvPr/>
        </p:nvPicPr>
        <p:blipFill>
          <a:blip r:embed="rId4"/>
          <a:stretch>
            <a:fillRect/>
          </a:stretch>
        </p:blipFill>
        <p:spPr>
          <a:xfrm>
            <a:off x="768005" y="2879048"/>
            <a:ext cx="3395841" cy="600543"/>
          </a:xfrm>
          <a:prstGeom prst="rect">
            <a:avLst/>
          </a:prstGeom>
        </p:spPr>
      </p:pic>
      <p:pic>
        <p:nvPicPr>
          <p:cNvPr id="12" name="图片 11"/>
          <p:cNvPicPr>
            <a:picLocks noChangeAspect="1"/>
          </p:cNvPicPr>
          <p:nvPr/>
        </p:nvPicPr>
        <p:blipFill>
          <a:blip r:embed="rId5"/>
          <a:stretch>
            <a:fillRect/>
          </a:stretch>
        </p:blipFill>
        <p:spPr>
          <a:xfrm>
            <a:off x="779374" y="3527120"/>
            <a:ext cx="7081697" cy="673107"/>
          </a:xfrm>
          <a:prstGeom prst="rect">
            <a:avLst/>
          </a:prstGeom>
        </p:spPr>
      </p:pic>
      <p:pic>
        <p:nvPicPr>
          <p:cNvPr id="13" name="图片 12"/>
          <p:cNvPicPr>
            <a:picLocks noChangeAspect="1"/>
          </p:cNvPicPr>
          <p:nvPr/>
        </p:nvPicPr>
        <p:blipFill>
          <a:blip r:embed="rId6"/>
          <a:stretch>
            <a:fillRect/>
          </a:stretch>
        </p:blipFill>
        <p:spPr>
          <a:xfrm>
            <a:off x="3477091" y="4221403"/>
            <a:ext cx="3363274" cy="710548"/>
          </a:xfrm>
          <a:prstGeom prst="rect">
            <a:avLst/>
          </a:prstGeom>
        </p:spPr>
      </p:pic>
      <p:pic>
        <p:nvPicPr>
          <p:cNvPr id="14" name="图片 13"/>
          <p:cNvPicPr>
            <a:picLocks noChangeAspect="1"/>
          </p:cNvPicPr>
          <p:nvPr/>
        </p:nvPicPr>
        <p:blipFill>
          <a:blip r:embed="rId7"/>
          <a:stretch>
            <a:fillRect/>
          </a:stretch>
        </p:blipFill>
        <p:spPr>
          <a:xfrm>
            <a:off x="3479694" y="4957283"/>
            <a:ext cx="4979024" cy="780965"/>
          </a:xfrm>
          <a:prstGeom prst="rect">
            <a:avLst/>
          </a:prstGeom>
        </p:spPr>
      </p:pic>
      <p:pic>
        <p:nvPicPr>
          <p:cNvPr id="15" name="图片 14"/>
          <p:cNvPicPr>
            <a:picLocks noChangeAspect="1"/>
          </p:cNvPicPr>
          <p:nvPr/>
        </p:nvPicPr>
        <p:blipFill>
          <a:blip r:embed="rId8"/>
          <a:stretch>
            <a:fillRect/>
          </a:stretch>
        </p:blipFill>
        <p:spPr>
          <a:xfrm>
            <a:off x="3453652" y="5835705"/>
            <a:ext cx="3459024" cy="629592"/>
          </a:xfrm>
          <a:prstGeom prst="rect">
            <a:avLst/>
          </a:prstGeom>
        </p:spPr>
      </p:pic>
      <p:sp>
        <p:nvSpPr>
          <p:cNvPr id="17" name="文本框 16"/>
          <p:cNvSpPr txBox="1"/>
          <p:nvPr/>
        </p:nvSpPr>
        <p:spPr bwMode="auto">
          <a:xfrm>
            <a:off x="4214189" y="2873617"/>
            <a:ext cx="3875077" cy="5264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66"/>
                </a:solidFill>
                <a:miter lim="800000"/>
                <a:headEnd/>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rtlCol="0">
            <a:spAutoFit/>
          </a:bodyPr>
          <a:lstStyle/>
          <a:p>
            <a:pPr algn="l">
              <a:lnSpc>
                <a:spcPct val="125000"/>
              </a:lnSpc>
            </a:pPr>
            <a:r>
              <a:rPr lang="zh-CN" altLang="en-US" sz="2400" dirty="0" smtClean="0">
                <a:solidFill>
                  <a:srgbClr val="0000CC"/>
                </a:solidFill>
                <a:latin typeface="华文新魏" panose="02010800040101010101" pitchFamily="2" charset="-122"/>
                <a:ea typeface="华文新魏" panose="02010800040101010101" pitchFamily="2" charset="-122"/>
              </a:rPr>
              <a:t>内力功与参考系选取无关！</a:t>
            </a:r>
            <a:endParaRPr lang="zh-CN" altLang="en-US" sz="2400" dirty="0">
              <a:solidFill>
                <a:srgbClr val="0000CC"/>
              </a:solidFill>
              <a:latin typeface="华文新魏" panose="02010800040101010101" pitchFamily="2" charset="-122"/>
              <a:ea typeface="华文新魏" panose="02010800040101010101" pitchFamily="2" charset="-122"/>
            </a:endParaRPr>
          </a:p>
        </p:txBody>
      </p:sp>
      <p:sp>
        <p:nvSpPr>
          <p:cNvPr id="18" name="文本框 17"/>
          <p:cNvSpPr txBox="1"/>
          <p:nvPr/>
        </p:nvSpPr>
        <p:spPr bwMode="auto">
          <a:xfrm>
            <a:off x="1191249" y="4579789"/>
            <a:ext cx="1720641" cy="5264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66"/>
                </a:solidFill>
                <a:miter lim="800000"/>
                <a:headEnd/>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rtlCol="0">
            <a:spAutoFit/>
          </a:bodyPr>
          <a:lstStyle/>
          <a:p>
            <a:pPr algn="l">
              <a:lnSpc>
                <a:spcPct val="125000"/>
              </a:lnSpc>
            </a:pPr>
            <a:r>
              <a:rPr lang="zh-CN" altLang="en-US" sz="2400" dirty="0" smtClean="0">
                <a:solidFill>
                  <a:srgbClr val="0000CC"/>
                </a:solidFill>
                <a:latin typeface="华文新魏" panose="02010800040101010101" pitchFamily="2" charset="-122"/>
                <a:ea typeface="华文新魏" panose="02010800040101010101" pitchFamily="2" charset="-122"/>
              </a:rPr>
              <a:t>柯尼希定理</a:t>
            </a:r>
            <a:endParaRPr lang="zh-CN" altLang="en-US" sz="2400" dirty="0">
              <a:solidFill>
                <a:srgbClr val="0000CC"/>
              </a:solidFill>
              <a:latin typeface="华文新魏" panose="02010800040101010101" pitchFamily="2" charset="-122"/>
              <a:ea typeface="华文新魏" panose="02010800040101010101" pitchFamily="2" charset="-122"/>
            </a:endParaRPr>
          </a:p>
        </p:txBody>
      </p:sp>
      <p:pic>
        <p:nvPicPr>
          <p:cNvPr id="2" name="图片 1"/>
          <p:cNvPicPr>
            <a:picLocks noChangeAspect="1"/>
          </p:cNvPicPr>
          <p:nvPr/>
        </p:nvPicPr>
        <p:blipFill>
          <a:blip r:embed="rId9"/>
          <a:stretch>
            <a:fillRect/>
          </a:stretch>
        </p:blipFill>
        <p:spPr>
          <a:xfrm>
            <a:off x="1244084" y="5518483"/>
            <a:ext cx="1568093" cy="499477"/>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500" fill="hold"/>
                                        <p:tgtEl>
                                          <p:spTgt spid="18"/>
                                        </p:tgtEl>
                                        <p:attrNameLst>
                                          <p:attrName>ppt_x</p:attrName>
                                        </p:attrNameLst>
                                      </p:cBhvr>
                                      <p:tavLst>
                                        <p:tav tm="0">
                                          <p:val>
                                            <p:strVal val="#ppt_x"/>
                                          </p:val>
                                        </p:tav>
                                        <p:tav tm="100000">
                                          <p:val>
                                            <p:strVal val="#ppt_x"/>
                                          </p:val>
                                        </p:tav>
                                      </p:tavLst>
                                    </p:anim>
                                    <p:anim calcmode="lin" valueType="num">
                                      <p:cBhvr additive="base">
                                        <p:cTn id="5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ppt_x"/>
                                          </p:val>
                                        </p:tav>
                                        <p:tav tm="100000">
                                          <p:val>
                                            <p:strVal val="#ppt_x"/>
                                          </p:val>
                                        </p:tav>
                                      </p:tavLst>
                                    </p:anim>
                                    <p:anim calcmode="lin" valueType="num">
                                      <p:cBhvr additive="base">
                                        <p:cTn id="6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2"/>
                                        </p:tgtEl>
                                        <p:attrNameLst>
                                          <p:attrName>style.visibility</p:attrName>
                                        </p:attrNameLst>
                                      </p:cBhvr>
                                      <p:to>
                                        <p:strVal val="visible"/>
                                      </p:to>
                                    </p:set>
                                    <p:anim calcmode="lin" valueType="num">
                                      <p:cBhvr additive="base">
                                        <p:cTn id="67" dur="500" fill="hold"/>
                                        <p:tgtEl>
                                          <p:spTgt spid="2"/>
                                        </p:tgtEl>
                                        <p:attrNameLst>
                                          <p:attrName>ppt_x</p:attrName>
                                        </p:attrNameLst>
                                      </p:cBhvr>
                                      <p:tavLst>
                                        <p:tav tm="0">
                                          <p:val>
                                            <p:strVal val="#ppt_x"/>
                                          </p:val>
                                        </p:tav>
                                        <p:tav tm="100000">
                                          <p:val>
                                            <p:strVal val="#ppt_x"/>
                                          </p:val>
                                        </p:tav>
                                      </p:tavLst>
                                    </p:anim>
                                    <p:anim calcmode="lin" valueType="num">
                                      <p:cBhvr additive="base">
                                        <p:cTn id="6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836712"/>
            <a:ext cx="7886700" cy="5519639"/>
          </a:xfrm>
        </p:spPr>
        <p:txBody>
          <a:bodyPr>
            <a:noAutofit/>
          </a:bodyPr>
          <a:lstStyle/>
          <a:p>
            <a:pPr marL="0" indent="0" algn="just">
              <a:lnSpc>
                <a:spcPct val="150000"/>
              </a:lnSpc>
              <a:buNone/>
            </a:pPr>
            <a:r>
              <a:rPr lang="zh-CN" altLang="en-US" sz="2400" b="1" dirty="0" smtClean="0">
                <a:solidFill>
                  <a:srgbClr val="0000FF"/>
                </a:solidFill>
                <a:latin typeface="+mn-ea"/>
              </a:rPr>
              <a:t>应用机械能守恒定律求解问题的基本方法：</a:t>
            </a:r>
            <a:endParaRPr lang="en-US" altLang="zh-CN" sz="2400" b="1" dirty="0" smtClean="0">
              <a:solidFill>
                <a:srgbClr val="0000FF"/>
              </a:solidFill>
              <a:latin typeface="+mn-ea"/>
            </a:endParaRPr>
          </a:p>
          <a:p>
            <a:pPr marL="457200" indent="-457200" algn="just">
              <a:lnSpc>
                <a:spcPct val="150000"/>
              </a:lnSpc>
              <a:buAutoNum type="arabicParenBoth"/>
            </a:pPr>
            <a:r>
              <a:rPr lang="zh-CN" altLang="en-US" sz="2400" b="1" dirty="0" smtClean="0">
                <a:latin typeface="楷体" panose="02010609060101010101" pitchFamily="49" charset="-122"/>
                <a:ea typeface="楷体" panose="02010609060101010101" pitchFamily="49" charset="-122"/>
              </a:rPr>
              <a:t>根据问题的要求和计算的方便，选定研究的对象</a:t>
            </a:r>
            <a:r>
              <a:rPr lang="en-US" altLang="zh-CN" sz="2400" b="1" dirty="0" smtClean="0">
                <a:latin typeface="楷体" panose="02010609060101010101" pitchFamily="49" charset="-122"/>
                <a:ea typeface="楷体" panose="02010609060101010101" pitchFamily="49" charset="-122"/>
              </a:rPr>
              <a:t>(</a:t>
            </a:r>
            <a:r>
              <a:rPr lang="zh-CN" altLang="en-US" sz="2400" b="1" dirty="0" smtClean="0">
                <a:latin typeface="楷体" panose="02010609060101010101" pitchFamily="49" charset="-122"/>
                <a:ea typeface="楷体" panose="02010609060101010101" pitchFamily="49" charset="-122"/>
              </a:rPr>
              <a:t>系统</a:t>
            </a:r>
            <a:r>
              <a:rPr lang="en-US" altLang="zh-CN" sz="2400" b="1" dirty="0" smtClean="0">
                <a:latin typeface="楷体" panose="02010609060101010101" pitchFamily="49" charset="-122"/>
                <a:ea typeface="楷体" panose="02010609060101010101" pitchFamily="49" charset="-122"/>
              </a:rPr>
              <a:t>)</a:t>
            </a:r>
            <a:r>
              <a:rPr lang="zh-CN" altLang="en-US" sz="2400" b="1" dirty="0" smtClean="0">
                <a:latin typeface="楷体" panose="02010609060101010101" pitchFamily="49" charset="-122"/>
                <a:ea typeface="楷体" panose="02010609060101010101" pitchFamily="49" charset="-122"/>
              </a:rPr>
              <a:t>，选择惯性系，</a:t>
            </a:r>
            <a:r>
              <a:rPr lang="zh-CN" altLang="en-US" sz="2400" b="1" dirty="0">
                <a:latin typeface="楷体" panose="02010609060101010101" pitchFamily="49" charset="-122"/>
                <a:ea typeface="楷体" panose="02010609060101010101" pitchFamily="49" charset="-122"/>
              </a:rPr>
              <a:t>建立</a:t>
            </a:r>
            <a:r>
              <a:rPr lang="zh-CN" altLang="en-US" sz="2400" b="1" dirty="0" smtClean="0">
                <a:latin typeface="楷体" panose="02010609060101010101" pitchFamily="49" charset="-122"/>
                <a:ea typeface="楷体" panose="02010609060101010101" pitchFamily="49" charset="-122"/>
              </a:rPr>
              <a:t>坐标系。</a:t>
            </a:r>
            <a:endParaRPr lang="en-US" altLang="zh-CN" sz="2400" b="1" dirty="0" smtClean="0">
              <a:latin typeface="楷体" panose="02010609060101010101" pitchFamily="49" charset="-122"/>
              <a:ea typeface="楷体" panose="02010609060101010101" pitchFamily="49" charset="-122"/>
            </a:endParaRPr>
          </a:p>
          <a:p>
            <a:pPr marL="457200" indent="-457200" algn="just">
              <a:lnSpc>
                <a:spcPct val="150000"/>
              </a:lnSpc>
              <a:buAutoNum type="arabicParenBoth"/>
            </a:pPr>
            <a:r>
              <a:rPr lang="zh-CN" altLang="en-US" sz="2400" b="1" dirty="0" smtClean="0">
                <a:latin typeface="楷体" panose="02010609060101010101" pitchFamily="49" charset="-122"/>
                <a:ea typeface="楷体" panose="02010609060101010101" pitchFamily="49" charset="-122"/>
              </a:rPr>
              <a:t>确定力学过程，判断并说明系统满足机械能守恒的条件。</a:t>
            </a:r>
            <a:endParaRPr lang="en-US" altLang="zh-CN" sz="2400" b="1" dirty="0" smtClean="0">
              <a:latin typeface="楷体" panose="02010609060101010101" pitchFamily="49" charset="-122"/>
              <a:ea typeface="楷体" panose="02010609060101010101" pitchFamily="49" charset="-122"/>
            </a:endParaRPr>
          </a:p>
          <a:p>
            <a:pPr marL="457200" indent="-457200" algn="just">
              <a:lnSpc>
                <a:spcPct val="150000"/>
              </a:lnSpc>
              <a:buAutoNum type="arabicParenBoth"/>
            </a:pPr>
            <a:r>
              <a:rPr lang="zh-CN" altLang="en-US" sz="2400" b="1" dirty="0" smtClean="0">
                <a:latin typeface="楷体" panose="02010609060101010101" pitchFamily="49" charset="-122"/>
                <a:ea typeface="楷体" panose="02010609060101010101" pitchFamily="49" charset="-122"/>
              </a:rPr>
              <a:t>确定势能零点，写出始末状态的机械能。</a:t>
            </a:r>
            <a:endParaRPr lang="en-US" altLang="zh-CN" sz="2400" b="1" dirty="0" smtClean="0">
              <a:latin typeface="楷体" panose="02010609060101010101" pitchFamily="49" charset="-122"/>
              <a:ea typeface="楷体" panose="02010609060101010101" pitchFamily="49" charset="-122"/>
            </a:endParaRPr>
          </a:p>
          <a:p>
            <a:pPr marL="457200" indent="-457200" algn="just">
              <a:lnSpc>
                <a:spcPct val="150000"/>
              </a:lnSpc>
              <a:buAutoNum type="arabicParenBoth"/>
            </a:pPr>
            <a:r>
              <a:rPr lang="zh-CN" altLang="en-US" sz="2400" b="1" dirty="0" smtClean="0">
                <a:latin typeface="楷体" panose="02010609060101010101" pitchFamily="49" charset="-122"/>
                <a:ea typeface="楷体" panose="02010609060101010101" pitchFamily="49" charset="-122"/>
              </a:rPr>
              <a:t>根据机械能守恒定律写方程。</a:t>
            </a:r>
            <a:endParaRPr lang="en-US" altLang="zh-CN" sz="2400" b="1" dirty="0" smtClean="0">
              <a:latin typeface="楷体" panose="02010609060101010101" pitchFamily="49" charset="-122"/>
              <a:ea typeface="楷体" panose="02010609060101010101" pitchFamily="49" charset="-122"/>
            </a:endParaRPr>
          </a:p>
          <a:p>
            <a:pPr marL="457200" indent="-457200" algn="just">
              <a:lnSpc>
                <a:spcPct val="150000"/>
              </a:lnSpc>
              <a:buAutoNum type="arabicParenBoth"/>
            </a:pPr>
            <a:r>
              <a:rPr lang="zh-CN" altLang="en-US" sz="2400" b="1" dirty="0" smtClean="0">
                <a:latin typeface="楷体" panose="02010609060101010101" pitchFamily="49" charset="-122"/>
                <a:ea typeface="楷体" panose="02010609060101010101" pitchFamily="49" charset="-122"/>
              </a:rPr>
              <a:t>求解方程，得出结果，并进行必要的讨论。</a:t>
            </a:r>
            <a:endParaRPr lang="zh-CN" altLang="en-US" sz="2400" b="1" dirty="0">
              <a:latin typeface="楷体" panose="02010609060101010101" pitchFamily="49" charset="-122"/>
              <a:ea typeface="楷体" panose="02010609060101010101" pitchFamily="49" charset="-122"/>
            </a:endParaRPr>
          </a:p>
        </p:txBody>
      </p:sp>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
        <p:nvSpPr>
          <p:cNvPr id="4" name="灯片编号占位符 3"/>
          <p:cNvSpPr>
            <a:spLocks noGrp="1"/>
          </p:cNvSpPr>
          <p:nvPr>
            <p:ph type="sldNum" sz="quarter" idx="12"/>
          </p:nvPr>
        </p:nvSpPr>
        <p:spPr/>
        <p:txBody>
          <a:bodyPr/>
          <a:p>
            <a:pPr>
              <a:defRPr/>
            </a:pPr>
            <a:fld id="{561E39DC-0725-48F8-9F0C-20F2DD89ACFF}" type="slidenum">
              <a:rPr lang="zh-CN" altLang="en-US" smtClean="0"/>
            </a:fld>
            <a:endParaRPr lang="zh-CN" altLang="en-US"/>
          </a:p>
        </p:txBody>
      </p:sp>
    </p:spTree>
  </p:cSld>
  <p:clrMapOvr>
    <a:masterClrMapping/>
  </p:clrMapOvr>
  <p:transition spd="med">
    <p:pull/>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404664"/>
            <a:ext cx="7886700" cy="5772299"/>
          </a:xfrm>
        </p:spPr>
        <p:txBody>
          <a:bodyPr>
            <a:normAutofit/>
          </a:bodyPr>
          <a:lstStyle/>
          <a:p>
            <a:pPr marL="0" indent="0" algn="just">
              <a:lnSpc>
                <a:spcPct val="150000"/>
              </a:lnSpc>
              <a:buNone/>
            </a:pPr>
            <a:r>
              <a:rPr lang="zh-CN" altLang="en-US" sz="2400" b="1"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例</a:t>
            </a:r>
            <a:r>
              <a:rPr lang="en-US" altLang="zh-CN" sz="2400" b="1"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1 </a:t>
            </a:r>
            <a:r>
              <a:rPr lang="zh-CN" altLang="en-US" sz="2400" b="1" dirty="0" smtClean="0">
                <a:latin typeface="Times New Roman" panose="02020603050405020304" pitchFamily="18" charset="0"/>
                <a:ea typeface="黑体" panose="02010609060101010101" pitchFamily="49" charset="-122"/>
                <a:cs typeface="Times New Roman" panose="02020603050405020304" pitchFamily="18" charset="0"/>
              </a:rPr>
              <a:t>一个质量为</a:t>
            </a:r>
            <a:r>
              <a:rPr lang="en-US" altLang="zh-CN" sz="2400" b="1" i="1" dirty="0" smtClean="0">
                <a:latin typeface="Times New Roman" panose="02020603050405020304" pitchFamily="18" charset="0"/>
                <a:ea typeface="黑体" panose="02010609060101010101" pitchFamily="49" charset="-122"/>
                <a:cs typeface="Times New Roman" panose="02020603050405020304" pitchFamily="18" charset="0"/>
              </a:rPr>
              <a:t>m</a:t>
            </a:r>
            <a:r>
              <a:rPr lang="zh-CN" altLang="en-US" sz="2400" b="1" dirty="0" smtClean="0">
                <a:latin typeface="Times New Roman" panose="02020603050405020304" pitchFamily="18" charset="0"/>
                <a:ea typeface="黑体" panose="02010609060101010101" pitchFamily="49" charset="-122"/>
                <a:cs typeface="Times New Roman" panose="02020603050405020304" pitchFamily="18" charset="0"/>
              </a:rPr>
              <a:t>的珠子系在线的一端，线的另一端绑在墙上的钉子上，线长为</a:t>
            </a:r>
            <a:r>
              <a:rPr lang="en-US" altLang="zh-CN" sz="2400" b="1" i="1" dirty="0" smtClean="0">
                <a:latin typeface="Times New Roman" panose="02020603050405020304" pitchFamily="18" charset="0"/>
                <a:ea typeface="黑体" panose="02010609060101010101" pitchFamily="49" charset="-122"/>
                <a:cs typeface="Times New Roman" panose="02020603050405020304" pitchFamily="18" charset="0"/>
              </a:rPr>
              <a:t>l</a:t>
            </a:r>
            <a:r>
              <a:rPr lang="zh-CN" altLang="en-US" sz="2400" b="1" dirty="0" smtClean="0">
                <a:latin typeface="Times New Roman" panose="02020603050405020304" pitchFamily="18" charset="0"/>
                <a:ea typeface="黑体" panose="02010609060101010101" pitchFamily="49" charset="-122"/>
                <a:cs typeface="Times New Roman" panose="02020603050405020304" pitchFamily="18" charset="0"/>
              </a:rPr>
              <a:t>。先拉动珠子使线保持水平静止，然后松手使珠子下落。求线摆下至</a:t>
            </a:r>
            <a:r>
              <a:rPr lang="el-GR" altLang="zh-CN" sz="2400" b="1" i="1" dirty="0" smtClean="0">
                <a:latin typeface="Times New Roman" panose="02020603050405020304" pitchFamily="18" charset="0"/>
                <a:ea typeface="黑体" panose="02010609060101010101" pitchFamily="49" charset="-122"/>
                <a:cs typeface="Times New Roman" panose="02020603050405020304" pitchFamily="18" charset="0"/>
              </a:rPr>
              <a:t>θ</a:t>
            </a:r>
            <a:r>
              <a:rPr lang="zh-CN" altLang="en-US" sz="2400" b="1" dirty="0" smtClean="0">
                <a:latin typeface="Times New Roman" panose="02020603050405020304" pitchFamily="18" charset="0"/>
                <a:ea typeface="黑体" panose="02010609060101010101" pitchFamily="49" charset="-122"/>
                <a:cs typeface="Times New Roman" panose="02020603050405020304" pitchFamily="18" charset="0"/>
              </a:rPr>
              <a:t>角时这个珠子的速率和线的张力。</a:t>
            </a:r>
            <a:endParaRPr lang="en-US" altLang="zh-CN" sz="2400" b="1" dirty="0" smtClean="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r>
              <a:rPr lang="zh-CN" altLang="en-US" sz="2400" b="1" dirty="0" smtClean="0">
                <a:latin typeface="楷体" panose="02010609060101010101" pitchFamily="49" charset="-122"/>
                <a:ea typeface="楷体" panose="02010609060101010101" pitchFamily="49" charset="-122"/>
              </a:rPr>
              <a:t>解 ①牛顿第二定律求解。取坐</a:t>
            </a:r>
            <a:endParaRPr lang="en-US" altLang="zh-CN" sz="2400" b="1" dirty="0" smtClean="0">
              <a:latin typeface="楷体" panose="02010609060101010101" pitchFamily="49" charset="-122"/>
              <a:ea typeface="楷体" panose="02010609060101010101" pitchFamily="49" charset="-122"/>
            </a:endParaRPr>
          </a:p>
          <a:p>
            <a:pPr marL="0" indent="0" algn="just">
              <a:lnSpc>
                <a:spcPct val="150000"/>
              </a:lnSpc>
              <a:buNone/>
            </a:pPr>
            <a:r>
              <a:rPr lang="zh-CN" altLang="en-US" sz="2400" b="1" dirty="0" smtClean="0">
                <a:latin typeface="楷体" panose="02010609060101010101" pitchFamily="49" charset="-122"/>
                <a:ea typeface="楷体" panose="02010609060101010101" pitchFamily="49" charset="-122"/>
              </a:rPr>
              <a:t>标系和进行受力分析。</a:t>
            </a:r>
            <a:endParaRPr lang="en-US" altLang="zh-CN" sz="2400" b="1" dirty="0" smtClean="0">
              <a:latin typeface="楷体" panose="02010609060101010101" pitchFamily="49" charset="-122"/>
              <a:ea typeface="楷体" panose="02010609060101010101" pitchFamily="49" charset="-122"/>
            </a:endParaRPr>
          </a:p>
          <a:p>
            <a:pPr marL="0" indent="0" algn="just">
              <a:lnSpc>
                <a:spcPct val="150000"/>
              </a:lnSpc>
              <a:buNone/>
            </a:pPr>
            <a:endParaRPr lang="zh-CN" altLang="en-US" sz="2400" b="1"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76056" y="2228636"/>
            <a:ext cx="3168352" cy="2790587"/>
          </a:xfrm>
          <a:prstGeom prst="rect">
            <a:avLst/>
          </a:prstGeom>
        </p:spPr>
      </p:pic>
      <p:pic>
        <p:nvPicPr>
          <p:cNvPr id="2" name="图片 1"/>
          <p:cNvPicPr>
            <a:picLocks noChangeAspect="1"/>
          </p:cNvPicPr>
          <p:nvPr/>
        </p:nvPicPr>
        <p:blipFill>
          <a:blip r:embed="rId2"/>
          <a:stretch>
            <a:fillRect/>
          </a:stretch>
        </p:blipFill>
        <p:spPr>
          <a:xfrm>
            <a:off x="755576" y="3844097"/>
            <a:ext cx="3340441" cy="924530"/>
          </a:xfrm>
          <a:prstGeom prst="rect">
            <a:avLst/>
          </a:prstGeom>
        </p:spPr>
      </p:pic>
      <p:pic>
        <p:nvPicPr>
          <p:cNvPr id="7" name="图片 6"/>
          <p:cNvPicPr>
            <a:picLocks noChangeAspect="1"/>
          </p:cNvPicPr>
          <p:nvPr/>
        </p:nvPicPr>
        <p:blipFill>
          <a:blip r:embed="rId3"/>
          <a:stretch>
            <a:fillRect/>
          </a:stretch>
        </p:blipFill>
        <p:spPr>
          <a:xfrm>
            <a:off x="755576" y="4548265"/>
            <a:ext cx="3114470" cy="924530"/>
          </a:xfrm>
          <a:prstGeom prst="rect">
            <a:avLst/>
          </a:prstGeom>
        </p:spPr>
      </p:pic>
      <p:pic>
        <p:nvPicPr>
          <p:cNvPr id="8" name="图片 7"/>
          <p:cNvPicPr>
            <a:picLocks noChangeAspect="1"/>
          </p:cNvPicPr>
          <p:nvPr/>
        </p:nvPicPr>
        <p:blipFill>
          <a:blip r:embed="rId4"/>
          <a:stretch>
            <a:fillRect/>
          </a:stretch>
        </p:blipFill>
        <p:spPr>
          <a:xfrm>
            <a:off x="3835520" y="4548265"/>
            <a:ext cx="1503198" cy="924530"/>
          </a:xfrm>
          <a:prstGeom prst="rect">
            <a:avLst/>
          </a:prstGeom>
        </p:spPr>
      </p:pic>
      <p:pic>
        <p:nvPicPr>
          <p:cNvPr id="9" name="图片 8"/>
          <p:cNvPicPr>
            <a:picLocks noChangeAspect="1"/>
          </p:cNvPicPr>
          <p:nvPr/>
        </p:nvPicPr>
        <p:blipFill>
          <a:blip r:embed="rId5"/>
          <a:stretch>
            <a:fillRect/>
          </a:stretch>
        </p:blipFill>
        <p:spPr>
          <a:xfrm>
            <a:off x="5287493" y="4795341"/>
            <a:ext cx="1180326" cy="400219"/>
          </a:xfrm>
          <a:prstGeom prst="rect">
            <a:avLst/>
          </a:prstGeom>
        </p:spPr>
      </p:pic>
      <p:pic>
        <p:nvPicPr>
          <p:cNvPr id="10" name="图片 9"/>
          <p:cNvPicPr>
            <a:picLocks noChangeAspect="1"/>
          </p:cNvPicPr>
          <p:nvPr/>
        </p:nvPicPr>
        <p:blipFill>
          <a:blip r:embed="rId6"/>
          <a:stretch>
            <a:fillRect/>
          </a:stretch>
        </p:blipFill>
        <p:spPr>
          <a:xfrm>
            <a:off x="755577" y="5360717"/>
            <a:ext cx="2376264" cy="464161"/>
          </a:xfrm>
          <a:prstGeom prst="rect">
            <a:avLst/>
          </a:prstGeom>
        </p:spPr>
      </p:pic>
      <p:pic>
        <p:nvPicPr>
          <p:cNvPr id="11" name="图片 10"/>
          <p:cNvPicPr>
            <a:picLocks noChangeAspect="1"/>
          </p:cNvPicPr>
          <p:nvPr/>
        </p:nvPicPr>
        <p:blipFill>
          <a:blip r:embed="rId7"/>
          <a:stretch>
            <a:fillRect/>
          </a:stretch>
        </p:blipFill>
        <p:spPr>
          <a:xfrm>
            <a:off x="755576" y="5824878"/>
            <a:ext cx="3444103" cy="809396"/>
          </a:xfrm>
          <a:prstGeom prst="rect">
            <a:avLst/>
          </a:prstGeom>
        </p:spPr>
      </p:pic>
      <p:pic>
        <p:nvPicPr>
          <p:cNvPr id="12" name="图片 11"/>
          <p:cNvPicPr>
            <a:picLocks noChangeAspect="1"/>
          </p:cNvPicPr>
          <p:nvPr/>
        </p:nvPicPr>
        <p:blipFill>
          <a:blip r:embed="rId8"/>
          <a:stretch>
            <a:fillRect/>
          </a:stretch>
        </p:blipFill>
        <p:spPr>
          <a:xfrm>
            <a:off x="4165639" y="5947901"/>
            <a:ext cx="2346158" cy="54342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ppt_x"/>
                                          </p:val>
                                        </p:tav>
                                        <p:tav tm="100000">
                                          <p:val>
                                            <p:strVal val="#ppt_x"/>
                                          </p:val>
                                        </p:tav>
                                      </p:tavLst>
                                    </p:anim>
                                    <p:anim calcmode="lin" valueType="num">
                                      <p:cBhvr additive="base">
                                        <p:cTn id="4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fill="hold"/>
                                        <p:tgtEl>
                                          <p:spTgt spid="11"/>
                                        </p:tgtEl>
                                        <p:attrNameLst>
                                          <p:attrName>ppt_x</p:attrName>
                                        </p:attrNameLst>
                                      </p:cBhvr>
                                      <p:tavLst>
                                        <p:tav tm="0">
                                          <p:val>
                                            <p:strVal val="#ppt_x"/>
                                          </p:val>
                                        </p:tav>
                                        <p:tav tm="100000">
                                          <p:val>
                                            <p:strVal val="#ppt_x"/>
                                          </p:val>
                                        </p:tav>
                                      </p:tavLst>
                                    </p:anim>
                                    <p:anim calcmode="lin" valueType="num">
                                      <p:cBhvr additive="base">
                                        <p:cTn id="4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cBhvr additive="base">
                                        <p:cTn id="53" dur="500" fill="hold"/>
                                        <p:tgtEl>
                                          <p:spTgt spid="12"/>
                                        </p:tgtEl>
                                        <p:attrNameLst>
                                          <p:attrName>ppt_x</p:attrName>
                                        </p:attrNameLst>
                                      </p:cBhvr>
                                      <p:tavLst>
                                        <p:tav tm="0">
                                          <p:val>
                                            <p:strVal val="#ppt_x"/>
                                          </p:val>
                                        </p:tav>
                                        <p:tav tm="100000">
                                          <p:val>
                                            <p:strVal val="#ppt_x"/>
                                          </p:val>
                                        </p:tav>
                                      </p:tavLst>
                                    </p:anim>
                                    <p:anim calcmode="lin" valueType="num">
                                      <p:cBhvr additive="base">
                                        <p:cTn id="5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692696"/>
            <a:ext cx="7886700" cy="5484267"/>
          </a:xfrm>
        </p:spPr>
        <p:txBody>
          <a:bodyPr>
            <a:normAutofit/>
          </a:bodyPr>
          <a:lstStyle/>
          <a:p>
            <a:pPr marL="0" indent="0">
              <a:lnSpc>
                <a:spcPct val="150000"/>
              </a:lnSpc>
              <a:buNone/>
            </a:pPr>
            <a:r>
              <a:rPr lang="zh-CN" altLang="en-US" sz="2400" b="1" dirty="0" smtClean="0">
                <a:latin typeface="楷体" panose="02010609060101010101" pitchFamily="49" charset="-122"/>
                <a:ea typeface="楷体" panose="02010609060101010101" pitchFamily="49" charset="-122"/>
              </a:rPr>
              <a:t>②运用机械能守恒定律。</a:t>
            </a:r>
            <a:endParaRPr lang="en-US" altLang="zh-CN" sz="2400" b="1" dirty="0" smtClean="0">
              <a:latin typeface="楷体" panose="02010609060101010101" pitchFamily="49" charset="-122"/>
              <a:ea typeface="楷体" panose="02010609060101010101" pitchFamily="49" charset="-122"/>
            </a:endParaRPr>
          </a:p>
          <a:p>
            <a:pPr marL="0" indent="0">
              <a:lnSpc>
                <a:spcPct val="150000"/>
              </a:lnSpc>
              <a:buNone/>
            </a:pPr>
            <a:r>
              <a:rPr lang="zh-CN" altLang="en-US" sz="2400" b="1" dirty="0" smtClean="0">
                <a:latin typeface="楷体" panose="02010609060101010101" pitchFamily="49" charset="-122"/>
                <a:ea typeface="楷体" panose="02010609060101010101" pitchFamily="49" charset="-122"/>
              </a:rPr>
              <a:t>被研究的系统：珠子</a:t>
            </a:r>
            <a:r>
              <a:rPr lang="zh-CN" altLang="en-US" sz="2400" b="1" dirty="0">
                <a:latin typeface="楷体" panose="02010609060101010101" pitchFamily="49" charset="-122"/>
                <a:ea typeface="楷体" panose="02010609060101010101" pitchFamily="49" charset="-122"/>
              </a:rPr>
              <a:t>和</a:t>
            </a:r>
            <a:r>
              <a:rPr lang="zh-CN" altLang="en-US" sz="2400" b="1" dirty="0" smtClean="0">
                <a:latin typeface="楷体" panose="02010609060101010101" pitchFamily="49" charset="-122"/>
                <a:ea typeface="楷体" panose="02010609060101010101" pitchFamily="49" charset="-122"/>
              </a:rPr>
              <a:t>地球。</a:t>
            </a:r>
            <a:endParaRPr lang="en-US" altLang="zh-CN" sz="2400" b="1" dirty="0" smtClean="0">
              <a:latin typeface="楷体" panose="02010609060101010101" pitchFamily="49" charset="-122"/>
              <a:ea typeface="楷体" panose="02010609060101010101" pitchFamily="49" charset="-122"/>
            </a:endParaRPr>
          </a:p>
          <a:p>
            <a:pPr marL="0" indent="0">
              <a:lnSpc>
                <a:spcPct val="150000"/>
              </a:lnSpc>
              <a:buNone/>
            </a:pPr>
            <a:r>
              <a:rPr lang="zh-CN" altLang="en-US" sz="2400" b="1" dirty="0" smtClean="0">
                <a:latin typeface="楷体" panose="02010609060101010101" pitchFamily="49" charset="-122"/>
                <a:ea typeface="楷体" panose="02010609060101010101" pitchFamily="49" charset="-122"/>
              </a:rPr>
              <a:t>重力势能零点：线的悬点</a:t>
            </a:r>
            <a:r>
              <a:rPr lang="en-US" altLang="zh-CN" sz="2400" b="1" dirty="0" smtClean="0">
                <a:latin typeface="楷体" panose="02010609060101010101" pitchFamily="49" charset="-122"/>
                <a:ea typeface="楷体" panose="02010609060101010101" pitchFamily="49" charset="-122"/>
              </a:rPr>
              <a:t>O</a:t>
            </a:r>
            <a:r>
              <a:rPr lang="zh-CN" altLang="en-US" sz="2400" b="1" dirty="0" smtClean="0">
                <a:latin typeface="楷体" panose="02010609060101010101" pitchFamily="49" charset="-122"/>
                <a:ea typeface="楷体" panose="02010609060101010101" pitchFamily="49" charset="-122"/>
              </a:rPr>
              <a:t>所</a:t>
            </a:r>
            <a:endParaRPr lang="en-US" altLang="zh-CN" sz="2400" b="1" dirty="0" smtClean="0">
              <a:latin typeface="楷体" panose="02010609060101010101" pitchFamily="49" charset="-122"/>
              <a:ea typeface="楷体" panose="02010609060101010101" pitchFamily="49" charset="-122"/>
            </a:endParaRPr>
          </a:p>
          <a:p>
            <a:pPr marL="0" indent="0">
              <a:lnSpc>
                <a:spcPct val="150000"/>
              </a:lnSpc>
              <a:buNone/>
            </a:pPr>
            <a:r>
              <a:rPr lang="zh-CN" altLang="en-US" sz="2400" b="1" dirty="0" smtClean="0">
                <a:latin typeface="楷体" panose="02010609060101010101" pitchFamily="49" charset="-122"/>
                <a:ea typeface="楷体" panose="02010609060101010101" pitchFamily="49" charset="-122"/>
              </a:rPr>
              <a:t>在的高度</a:t>
            </a:r>
            <a:endParaRPr lang="en-US" altLang="zh-CN" sz="2400" b="1" dirty="0" smtClean="0">
              <a:latin typeface="楷体" panose="02010609060101010101" pitchFamily="49" charset="-122"/>
              <a:ea typeface="楷体" panose="02010609060101010101" pitchFamily="49" charset="-122"/>
            </a:endParaRPr>
          </a:p>
          <a:p>
            <a:pPr marL="0" indent="0">
              <a:lnSpc>
                <a:spcPct val="150000"/>
              </a:lnSpc>
              <a:buNone/>
            </a:pPr>
            <a:r>
              <a:rPr lang="zh-CN" altLang="en-US" sz="2400" b="1" dirty="0" smtClean="0">
                <a:latin typeface="楷体" panose="02010609060101010101" pitchFamily="49" charset="-122"/>
                <a:ea typeface="楷体" panose="02010609060101010101" pitchFamily="49" charset="-122"/>
              </a:rPr>
              <a:t>参考系：地面参考系</a:t>
            </a:r>
            <a:endParaRPr lang="en-US" altLang="zh-CN" sz="2400" b="1" dirty="0" smtClean="0">
              <a:latin typeface="楷体" panose="02010609060101010101" pitchFamily="49" charset="-122"/>
              <a:ea typeface="楷体" panose="02010609060101010101" pitchFamily="49" charset="-122"/>
            </a:endParaRPr>
          </a:p>
          <a:p>
            <a:pPr marL="0" indent="0">
              <a:lnSpc>
                <a:spcPct val="150000"/>
              </a:lnSpc>
              <a:buNone/>
            </a:pPr>
            <a:r>
              <a:rPr lang="zh-CN" altLang="en-US" sz="2400" b="1" dirty="0" smtClean="0">
                <a:latin typeface="楷体" panose="02010609060101010101" pitchFamily="49" charset="-122"/>
                <a:ea typeface="楷体" panose="02010609060101010101" pitchFamily="49" charset="-122"/>
              </a:rPr>
              <a:t>系统所受的外力：绳拉珠子的拉力</a:t>
            </a:r>
            <a:endParaRPr lang="en-US" altLang="zh-CN" sz="2400" b="1" dirty="0" smtClean="0">
              <a:latin typeface="楷体" panose="02010609060101010101" pitchFamily="49" charset="-122"/>
              <a:ea typeface="楷体" panose="02010609060101010101" pitchFamily="49" charset="-122"/>
            </a:endParaRPr>
          </a:p>
          <a:p>
            <a:pPr marL="0" indent="0">
              <a:lnSpc>
                <a:spcPct val="150000"/>
              </a:lnSpc>
              <a:buNone/>
            </a:pPr>
            <a:r>
              <a:rPr lang="zh-CN" altLang="en-US" sz="2400" b="1" dirty="0" smtClean="0">
                <a:latin typeface="楷体" panose="02010609060101010101" pitchFamily="49" charset="-122"/>
                <a:ea typeface="楷体" panose="02010609060101010101" pitchFamily="49" charset="-122"/>
              </a:rPr>
              <a:t>初态机械能：</a:t>
            </a:r>
            <a:endParaRPr lang="en-US" altLang="zh-CN" sz="2400" b="1" dirty="0" smtClean="0">
              <a:latin typeface="楷体" panose="02010609060101010101" pitchFamily="49" charset="-122"/>
              <a:ea typeface="楷体" panose="02010609060101010101" pitchFamily="49" charset="-122"/>
            </a:endParaRPr>
          </a:p>
          <a:p>
            <a:pPr marL="0" indent="0">
              <a:lnSpc>
                <a:spcPct val="200000"/>
              </a:lnSpc>
              <a:buNone/>
            </a:pPr>
            <a:r>
              <a:rPr lang="zh-CN" altLang="en-US" sz="2400" b="1" dirty="0" smtClean="0">
                <a:latin typeface="楷体" panose="02010609060101010101" pitchFamily="49" charset="-122"/>
                <a:ea typeface="楷体" panose="02010609060101010101" pitchFamily="49" charset="-122"/>
              </a:rPr>
              <a:t>末态机械能：</a:t>
            </a:r>
            <a:endParaRPr lang="en-US" altLang="zh-CN" sz="2400" b="1" dirty="0" smtClean="0">
              <a:latin typeface="楷体" panose="02010609060101010101" pitchFamily="49" charset="-122"/>
              <a:ea typeface="楷体" panose="02010609060101010101" pitchFamily="49" charset="-122"/>
            </a:endParaRPr>
          </a:p>
        </p:txBody>
      </p:sp>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a:p>
        </p:txBody>
      </p:sp>
      <p:pic>
        <p:nvPicPr>
          <p:cNvPr id="6" name="图片 5"/>
          <p:cNvPicPr>
            <a:picLocks noChangeAspect="1"/>
          </p:cNvPicPr>
          <p:nvPr/>
        </p:nvPicPr>
        <p:blipFill>
          <a:blip r:embed="rId1"/>
          <a:stretch>
            <a:fillRect/>
          </a:stretch>
        </p:blipFill>
        <p:spPr>
          <a:xfrm>
            <a:off x="5352246" y="4016719"/>
            <a:ext cx="2735773" cy="562543"/>
          </a:xfrm>
          <a:prstGeom prst="rect">
            <a:avLst/>
          </a:prstGeom>
        </p:spPr>
      </p:pic>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6016" y="1032181"/>
            <a:ext cx="3096344" cy="2727164"/>
          </a:xfrm>
          <a:prstGeom prst="rect">
            <a:avLst/>
          </a:prstGeom>
        </p:spPr>
      </p:pic>
      <p:pic>
        <p:nvPicPr>
          <p:cNvPr id="2" name="图片 1"/>
          <p:cNvPicPr>
            <a:picLocks noChangeAspect="1"/>
          </p:cNvPicPr>
          <p:nvPr/>
        </p:nvPicPr>
        <p:blipFill>
          <a:blip r:embed="rId3"/>
          <a:stretch>
            <a:fillRect/>
          </a:stretch>
        </p:blipFill>
        <p:spPr>
          <a:xfrm>
            <a:off x="2483768" y="4531014"/>
            <a:ext cx="3270372" cy="874280"/>
          </a:xfrm>
          <a:prstGeom prst="rect">
            <a:avLst/>
          </a:prstGeom>
        </p:spPr>
      </p:pic>
      <p:pic>
        <p:nvPicPr>
          <p:cNvPr id="5" name="图片 4"/>
          <p:cNvPicPr>
            <a:picLocks noChangeAspect="1"/>
          </p:cNvPicPr>
          <p:nvPr/>
        </p:nvPicPr>
        <p:blipFill>
          <a:blip r:embed="rId4"/>
          <a:stretch>
            <a:fillRect/>
          </a:stretch>
        </p:blipFill>
        <p:spPr>
          <a:xfrm>
            <a:off x="2411760" y="5306185"/>
            <a:ext cx="5210836" cy="9046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
                                        </p:tgtEl>
                                        <p:attrNameLst>
                                          <p:attrName>style.visibility</p:attrName>
                                        </p:attrNameLst>
                                      </p:cBhvr>
                                      <p:to>
                                        <p:strVal val="visible"/>
                                      </p:to>
                                    </p:set>
                                    <p:anim calcmode="lin" valueType="num">
                                      <p:cBhvr additive="base">
                                        <p:cTn id="55" dur="500" fill="hold"/>
                                        <p:tgtEl>
                                          <p:spTgt spid="2"/>
                                        </p:tgtEl>
                                        <p:attrNameLst>
                                          <p:attrName>ppt_x</p:attrName>
                                        </p:attrNameLst>
                                      </p:cBhvr>
                                      <p:tavLst>
                                        <p:tav tm="0">
                                          <p:val>
                                            <p:strVal val="#ppt_x"/>
                                          </p:val>
                                        </p:tav>
                                        <p:tav tm="100000">
                                          <p:val>
                                            <p:strVal val="#ppt_x"/>
                                          </p:val>
                                        </p:tav>
                                      </p:tavLst>
                                    </p:anim>
                                    <p:anim calcmode="lin" valueType="num">
                                      <p:cBhvr additive="base">
                                        <p:cTn id="5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7" end="7"/>
                                            </p:txEl>
                                          </p:spTgt>
                                        </p:tgtEl>
                                        <p:attrNameLst>
                                          <p:attrName>style.visibility</p:attrName>
                                        </p:attrNameLst>
                                      </p:cBhvr>
                                      <p:to>
                                        <p:strVal val="visible"/>
                                      </p:to>
                                    </p:set>
                                    <p:anim calcmode="lin" valueType="num">
                                      <p:cBhvr additive="base">
                                        <p:cTn id="6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5"/>
                                        </p:tgtEl>
                                        <p:attrNameLst>
                                          <p:attrName>style.visibility</p:attrName>
                                        </p:attrNameLst>
                                      </p:cBhvr>
                                      <p:to>
                                        <p:strVal val="visible"/>
                                      </p:to>
                                    </p:set>
                                    <p:anim calcmode="lin" valueType="num">
                                      <p:cBhvr additive="base">
                                        <p:cTn id="67" dur="500" fill="hold"/>
                                        <p:tgtEl>
                                          <p:spTgt spid="5"/>
                                        </p:tgtEl>
                                        <p:attrNameLst>
                                          <p:attrName>ppt_x</p:attrName>
                                        </p:attrNameLst>
                                      </p:cBhvr>
                                      <p:tavLst>
                                        <p:tav tm="0">
                                          <p:val>
                                            <p:strVal val="#ppt_x"/>
                                          </p:val>
                                        </p:tav>
                                        <p:tav tm="100000">
                                          <p:val>
                                            <p:strVal val="#ppt_x"/>
                                          </p:val>
                                        </p:tav>
                                      </p:tavLst>
                                    </p:anim>
                                    <p:anim calcmode="lin" valueType="num">
                                      <p:cBhvr additive="base">
                                        <p:cTn id="6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620688"/>
            <a:ext cx="7886700" cy="5556275"/>
          </a:xfrm>
        </p:spPr>
        <p:txBody>
          <a:bodyPr>
            <a:normAutofit/>
          </a:bodyPr>
          <a:lstStyle/>
          <a:p>
            <a:pPr marL="0" indent="0" algn="just">
              <a:lnSpc>
                <a:spcPct val="150000"/>
              </a:lnSpc>
              <a:buNone/>
            </a:pPr>
            <a:r>
              <a:rPr lang="zh-CN" altLang="en-US" sz="2400" b="1" dirty="0">
                <a:solidFill>
                  <a:srgbClr val="C00000"/>
                </a:solidFill>
                <a:latin typeface="Times New Roman" panose="02020603050405020304" pitchFamily="18" charset="0"/>
                <a:cs typeface="Times New Roman" panose="02020603050405020304" pitchFamily="18" charset="0"/>
              </a:rPr>
              <a:t>例</a:t>
            </a:r>
            <a:r>
              <a:rPr lang="en-US" altLang="zh-CN" sz="2400" b="1" dirty="0">
                <a:solidFill>
                  <a:srgbClr val="C00000"/>
                </a:solidFill>
                <a:latin typeface="Times New Roman" panose="02020603050405020304" pitchFamily="18" charset="0"/>
                <a:cs typeface="Times New Roman" panose="02020603050405020304" pitchFamily="18" charset="0"/>
              </a:rPr>
              <a:t>2 </a:t>
            </a:r>
            <a:r>
              <a:rPr lang="zh-CN" altLang="en-US" sz="2400" b="1" dirty="0">
                <a:latin typeface="Times New Roman" panose="02020603050405020304" pitchFamily="18" charset="0"/>
                <a:cs typeface="Times New Roman" panose="02020603050405020304" pitchFamily="18" charset="0"/>
              </a:rPr>
              <a:t>如图一辆实验小车可在光滑水平桌面上自由运动。车的质量为</a:t>
            </a:r>
            <a:r>
              <a:rPr lang="en-US" altLang="zh-CN" sz="2400" b="1" i="1" dirty="0">
                <a:latin typeface="Times New Roman" panose="02020603050405020304" pitchFamily="18" charset="0"/>
                <a:cs typeface="Times New Roman" panose="02020603050405020304" pitchFamily="18" charset="0"/>
              </a:rPr>
              <a:t>M</a:t>
            </a:r>
            <a:r>
              <a:rPr lang="zh-CN" altLang="en-US" sz="2400" b="1" dirty="0">
                <a:latin typeface="Times New Roman" panose="02020603050405020304" pitchFamily="18" charset="0"/>
                <a:cs typeface="Times New Roman" panose="02020603050405020304" pitchFamily="18" charset="0"/>
              </a:rPr>
              <a:t>，车上装有长度为</a:t>
            </a:r>
            <a:r>
              <a:rPr lang="en-US" altLang="zh-CN" sz="2400" b="1" i="1" dirty="0">
                <a:latin typeface="Times New Roman" panose="02020603050405020304" pitchFamily="18" charset="0"/>
                <a:cs typeface="Times New Roman" panose="02020603050405020304" pitchFamily="18" charset="0"/>
              </a:rPr>
              <a:t>L</a:t>
            </a:r>
            <a:r>
              <a:rPr lang="zh-CN" altLang="en-US" sz="2400" b="1" dirty="0">
                <a:latin typeface="Times New Roman" panose="02020603050405020304" pitchFamily="18" charset="0"/>
                <a:cs typeface="Times New Roman" panose="02020603050405020304" pitchFamily="18" charset="0"/>
              </a:rPr>
              <a:t>的细杆</a:t>
            </a:r>
            <a:r>
              <a:rPr lang="en-US" altLang="zh-CN" sz="2400" b="1" dirty="0">
                <a:latin typeface="Times New Roman" panose="02020603050405020304" pitchFamily="18" charset="0"/>
                <a:cs typeface="Times New Roman" panose="02020603050405020304" pitchFamily="18" charset="0"/>
              </a:rPr>
              <a:t>(</a:t>
            </a:r>
            <a:r>
              <a:rPr lang="zh-CN" altLang="en-US" sz="2400" b="1" dirty="0">
                <a:latin typeface="Times New Roman" panose="02020603050405020304" pitchFamily="18" charset="0"/>
                <a:cs typeface="Times New Roman" panose="02020603050405020304" pitchFamily="18" charset="0"/>
              </a:rPr>
              <a:t>质量不计</a:t>
            </a:r>
            <a:r>
              <a:rPr lang="en-US" altLang="zh-CN" sz="2400" b="1" dirty="0">
                <a:latin typeface="Times New Roman" panose="02020603050405020304" pitchFamily="18" charset="0"/>
                <a:cs typeface="Times New Roman" panose="02020603050405020304" pitchFamily="18" charset="0"/>
              </a:rPr>
              <a:t>)</a:t>
            </a:r>
            <a:r>
              <a:rPr lang="zh-CN" altLang="en-US" sz="2400" b="1" dirty="0">
                <a:latin typeface="Times New Roman" panose="02020603050405020304" pitchFamily="18" charset="0"/>
                <a:cs typeface="Times New Roman" panose="02020603050405020304" pitchFamily="18" charset="0"/>
              </a:rPr>
              <a:t>，杆的一端可绕固定于车架上的光滑轴</a:t>
            </a:r>
            <a:r>
              <a:rPr lang="en-US" altLang="zh-CN" sz="2400" b="1" i="1" dirty="0">
                <a:latin typeface="Times New Roman" panose="02020603050405020304" pitchFamily="18" charset="0"/>
                <a:cs typeface="Times New Roman" panose="02020603050405020304" pitchFamily="18" charset="0"/>
              </a:rPr>
              <a:t>O</a:t>
            </a:r>
            <a:r>
              <a:rPr lang="zh-CN" altLang="en-US" sz="2400" b="1" dirty="0">
                <a:latin typeface="Times New Roman" panose="02020603050405020304" pitchFamily="18" charset="0"/>
                <a:cs typeface="Times New Roman" panose="02020603050405020304" pitchFamily="18" charset="0"/>
              </a:rPr>
              <a:t>在竖直面内摆动，杆的另一端固定一钢球，球质量为</a:t>
            </a:r>
            <a:r>
              <a:rPr lang="en-US" altLang="zh-CN" sz="2400" b="1" i="1" dirty="0">
                <a:latin typeface="Times New Roman" panose="02020603050405020304" pitchFamily="18" charset="0"/>
                <a:cs typeface="Times New Roman" panose="02020603050405020304" pitchFamily="18" charset="0"/>
              </a:rPr>
              <a:t>m</a:t>
            </a:r>
            <a:r>
              <a:rPr lang="zh-CN" altLang="en-US" sz="2400" b="1" dirty="0">
                <a:latin typeface="Times New Roman" panose="02020603050405020304" pitchFamily="18" charset="0"/>
                <a:cs typeface="Times New Roman" panose="02020603050405020304" pitchFamily="18" charset="0"/>
              </a:rPr>
              <a:t>。把钢球托起使杆处于水平位置，这时车保持静止</a:t>
            </a:r>
            <a:r>
              <a:rPr lang="zh-CN" altLang="en-US" sz="2400" b="1" dirty="0" smtClean="0">
                <a:latin typeface="Times New Roman" panose="02020603050405020304" pitchFamily="18" charset="0"/>
                <a:cs typeface="Times New Roman" panose="02020603050405020304" pitchFamily="18" charset="0"/>
              </a:rPr>
              <a:t>，</a:t>
            </a:r>
            <a:endParaRPr lang="en-US" altLang="zh-CN" sz="2400" b="1" dirty="0" smtClean="0">
              <a:latin typeface="Times New Roman" panose="02020603050405020304" pitchFamily="18" charset="0"/>
              <a:cs typeface="Times New Roman" panose="02020603050405020304" pitchFamily="18" charset="0"/>
            </a:endParaRPr>
          </a:p>
          <a:p>
            <a:pPr marL="0" indent="0" algn="just">
              <a:lnSpc>
                <a:spcPct val="150000"/>
              </a:lnSpc>
              <a:buNone/>
            </a:pPr>
            <a:r>
              <a:rPr lang="zh-CN" altLang="en-US" sz="2400" b="1" dirty="0" smtClean="0">
                <a:latin typeface="Times New Roman" panose="02020603050405020304" pitchFamily="18" charset="0"/>
                <a:cs typeface="Times New Roman" panose="02020603050405020304" pitchFamily="18" charset="0"/>
              </a:rPr>
              <a:t>然后</a:t>
            </a:r>
            <a:r>
              <a:rPr lang="zh-CN" altLang="en-US" sz="2400" b="1" dirty="0">
                <a:latin typeface="Times New Roman" panose="02020603050405020304" pitchFamily="18" charset="0"/>
                <a:cs typeface="Times New Roman" panose="02020603050405020304" pitchFamily="18" charset="0"/>
              </a:rPr>
              <a:t>放手，使球无初速</a:t>
            </a:r>
            <a:r>
              <a:rPr lang="zh-CN" altLang="en-US" sz="2400" b="1" dirty="0" smtClean="0">
                <a:latin typeface="Times New Roman" panose="02020603050405020304" pitchFamily="18" charset="0"/>
                <a:cs typeface="Times New Roman" panose="02020603050405020304" pitchFamily="18" charset="0"/>
              </a:rPr>
              <a:t>地</a:t>
            </a:r>
            <a:endParaRPr lang="en-US" altLang="zh-CN" sz="2400" b="1" dirty="0" smtClean="0">
              <a:latin typeface="Times New Roman" panose="02020603050405020304" pitchFamily="18" charset="0"/>
              <a:cs typeface="Times New Roman" panose="02020603050405020304" pitchFamily="18" charset="0"/>
            </a:endParaRPr>
          </a:p>
          <a:p>
            <a:pPr marL="0" indent="0" algn="just">
              <a:lnSpc>
                <a:spcPct val="150000"/>
              </a:lnSpc>
              <a:buNone/>
            </a:pPr>
            <a:r>
              <a:rPr lang="zh-CN" altLang="en-US" sz="2400" b="1" dirty="0" smtClean="0">
                <a:latin typeface="Times New Roman" panose="02020603050405020304" pitchFamily="18" charset="0"/>
                <a:cs typeface="Times New Roman" panose="02020603050405020304" pitchFamily="18" charset="0"/>
              </a:rPr>
              <a:t>下摆</a:t>
            </a:r>
            <a:r>
              <a:rPr lang="zh-CN" altLang="en-US" sz="2400" b="1" dirty="0">
                <a:latin typeface="Times New Roman" panose="02020603050405020304" pitchFamily="18" charset="0"/>
                <a:cs typeface="Times New Roman" panose="02020603050405020304" pitchFamily="18" charset="0"/>
              </a:rPr>
              <a:t>。当杆摆至竖直</a:t>
            </a:r>
            <a:r>
              <a:rPr lang="zh-CN" altLang="en-US" sz="2400" b="1" dirty="0" smtClean="0">
                <a:latin typeface="Times New Roman" panose="02020603050405020304" pitchFamily="18" charset="0"/>
                <a:cs typeface="Times New Roman" panose="02020603050405020304" pitchFamily="18" charset="0"/>
              </a:rPr>
              <a:t>位置</a:t>
            </a:r>
            <a:endParaRPr lang="en-US" altLang="zh-CN" sz="2400" b="1" dirty="0" smtClean="0">
              <a:latin typeface="Times New Roman" panose="02020603050405020304" pitchFamily="18" charset="0"/>
              <a:cs typeface="Times New Roman" panose="02020603050405020304" pitchFamily="18" charset="0"/>
            </a:endParaRPr>
          </a:p>
          <a:p>
            <a:pPr marL="0" indent="0" algn="just">
              <a:lnSpc>
                <a:spcPct val="150000"/>
              </a:lnSpc>
              <a:buNone/>
            </a:pPr>
            <a:r>
              <a:rPr lang="zh-CN" altLang="en-US" sz="2400" b="1" dirty="0" smtClean="0">
                <a:latin typeface="Times New Roman" panose="02020603050405020304" pitchFamily="18" charset="0"/>
                <a:cs typeface="Times New Roman" panose="02020603050405020304" pitchFamily="18" charset="0"/>
              </a:rPr>
              <a:t>时</a:t>
            </a:r>
            <a:r>
              <a:rPr lang="zh-CN" altLang="en-US" sz="2400" b="1" dirty="0">
                <a:latin typeface="Times New Roman" panose="02020603050405020304" pitchFamily="18" charset="0"/>
                <a:cs typeface="Times New Roman" panose="02020603050405020304" pitchFamily="18" charset="0"/>
              </a:rPr>
              <a:t>，钢球及小车的运动</a:t>
            </a:r>
            <a:r>
              <a:rPr lang="zh-CN" altLang="en-US" sz="2400" b="1" dirty="0" smtClean="0">
                <a:latin typeface="Times New Roman" panose="02020603050405020304" pitchFamily="18" charset="0"/>
                <a:cs typeface="Times New Roman" panose="02020603050405020304" pitchFamily="18" charset="0"/>
              </a:rPr>
              <a:t>速</a:t>
            </a:r>
            <a:endParaRPr lang="en-US" altLang="zh-CN" sz="2400" b="1" dirty="0" smtClean="0">
              <a:latin typeface="Times New Roman" panose="02020603050405020304" pitchFamily="18" charset="0"/>
              <a:cs typeface="Times New Roman" panose="02020603050405020304" pitchFamily="18" charset="0"/>
            </a:endParaRPr>
          </a:p>
          <a:p>
            <a:pPr marL="0" indent="0" algn="just">
              <a:lnSpc>
                <a:spcPct val="150000"/>
              </a:lnSpc>
              <a:buNone/>
            </a:pPr>
            <a:r>
              <a:rPr lang="zh-CN" altLang="en-US" sz="2400" b="1" dirty="0" smtClean="0">
                <a:latin typeface="Times New Roman" panose="02020603050405020304" pitchFamily="18" charset="0"/>
                <a:cs typeface="Times New Roman" panose="02020603050405020304" pitchFamily="18" charset="0"/>
              </a:rPr>
              <a:t>度。</a:t>
            </a:r>
            <a:endParaRPr lang="en-US" altLang="zh-CN" sz="2400" b="1"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a:p>
        </p:txBody>
      </p:sp>
      <p:pic>
        <p:nvPicPr>
          <p:cNvPr id="13" name="图片 12"/>
          <p:cNvPicPr>
            <a:picLocks noChangeAspect="1"/>
          </p:cNvPicPr>
          <p:nvPr/>
        </p:nvPicPr>
        <p:blipFill>
          <a:blip r:embed="rId1"/>
          <a:stretch>
            <a:fillRect/>
          </a:stretch>
        </p:blipFill>
        <p:spPr>
          <a:xfrm>
            <a:off x="4355976" y="2996952"/>
            <a:ext cx="3766089" cy="302278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548680"/>
            <a:ext cx="7886700" cy="5628283"/>
          </a:xfrm>
        </p:spPr>
        <p:txBody>
          <a:bodyPr>
            <a:normAutofit lnSpcReduction="10000"/>
          </a:bodyPr>
          <a:lstStyle/>
          <a:p>
            <a:pPr marL="0" indent="0">
              <a:lnSpc>
                <a:spcPct val="150000"/>
              </a:lnSpc>
              <a:buNone/>
            </a:pPr>
            <a:r>
              <a:rPr lang="zh-CN" altLang="en-US" sz="2400" b="1" dirty="0">
                <a:solidFill>
                  <a:srgbClr val="C00000"/>
                </a:solidFill>
                <a:latin typeface="楷体" panose="02010609060101010101" pitchFamily="49" charset="-122"/>
                <a:ea typeface="楷体" panose="02010609060101010101" pitchFamily="49" charset="-122"/>
              </a:rPr>
              <a:t>解</a:t>
            </a:r>
            <a:r>
              <a:rPr lang="zh-CN" altLang="en-US" sz="2400" b="1" dirty="0">
                <a:latin typeface="楷体" panose="02010609060101010101" pitchFamily="49" charset="-122"/>
                <a:ea typeface="楷体" panose="02010609060101010101" pitchFamily="49" charset="-122"/>
              </a:rPr>
              <a:t> </a:t>
            </a:r>
            <a:r>
              <a:rPr lang="zh-CN" altLang="en-US" sz="2400" b="1" dirty="0">
                <a:solidFill>
                  <a:srgbClr val="0000FF"/>
                </a:solidFill>
                <a:latin typeface="楷体" panose="02010609060101010101" pitchFamily="49" charset="-122"/>
                <a:ea typeface="楷体" panose="02010609060101010101" pitchFamily="49" charset="-122"/>
              </a:rPr>
              <a:t>研究的系统</a:t>
            </a:r>
            <a:r>
              <a:rPr lang="zh-CN" altLang="en-US" sz="2400" b="1" dirty="0">
                <a:latin typeface="楷体" panose="02010609060101010101" pitchFamily="49" charset="-122"/>
                <a:ea typeface="楷体" panose="02010609060101010101" pitchFamily="49" charset="-122"/>
              </a:rPr>
              <a:t>：钢球、</a:t>
            </a:r>
            <a:r>
              <a:rPr lang="zh-CN" altLang="en-US" sz="2400" b="1" dirty="0" smtClean="0">
                <a:latin typeface="楷体" panose="02010609060101010101" pitchFamily="49" charset="-122"/>
                <a:ea typeface="楷体" panose="02010609060101010101" pitchFamily="49" charset="-122"/>
              </a:rPr>
              <a:t>小车</a:t>
            </a:r>
            <a:r>
              <a:rPr lang="en-US" altLang="zh-CN" sz="2400" b="1" dirty="0" smtClean="0">
                <a:latin typeface="楷体" panose="02010609060101010101" pitchFamily="49" charset="-122"/>
                <a:ea typeface="楷体" panose="02010609060101010101" pitchFamily="49" charset="-122"/>
              </a:rPr>
              <a:t>(</a:t>
            </a:r>
            <a:r>
              <a:rPr lang="zh-CN" altLang="en-US" sz="2400" b="1" dirty="0" smtClean="0">
                <a:latin typeface="楷体" panose="02010609060101010101" pitchFamily="49" charset="-122"/>
                <a:ea typeface="楷体" panose="02010609060101010101" pitchFamily="49" charset="-122"/>
              </a:rPr>
              <a:t>包含杠杆等</a:t>
            </a:r>
            <a:r>
              <a:rPr lang="en-US" altLang="zh-CN" sz="2400" b="1" dirty="0" smtClean="0">
                <a:latin typeface="楷体" panose="02010609060101010101" pitchFamily="49" charset="-122"/>
                <a:ea typeface="楷体" panose="02010609060101010101" pitchFamily="49" charset="-122"/>
              </a:rPr>
              <a:t>)</a:t>
            </a:r>
            <a:r>
              <a:rPr lang="zh-CN" altLang="en-US" sz="2400" b="1" dirty="0" smtClean="0">
                <a:latin typeface="楷体" panose="02010609060101010101" pitchFamily="49" charset="-122"/>
                <a:ea typeface="楷体" panose="02010609060101010101" pitchFamily="49" charset="-122"/>
              </a:rPr>
              <a:t>和</a:t>
            </a:r>
            <a:r>
              <a:rPr lang="zh-CN" altLang="en-US" sz="2400" b="1" dirty="0">
                <a:latin typeface="楷体" panose="02010609060101010101" pitchFamily="49" charset="-122"/>
                <a:ea typeface="楷体" panose="02010609060101010101" pitchFamily="49" charset="-122"/>
              </a:rPr>
              <a:t>地球。</a:t>
            </a:r>
            <a:endParaRPr lang="en-US" altLang="zh-CN" sz="2400" b="1" dirty="0">
              <a:latin typeface="楷体" panose="02010609060101010101" pitchFamily="49" charset="-122"/>
              <a:ea typeface="楷体" panose="02010609060101010101" pitchFamily="49" charset="-122"/>
            </a:endParaRPr>
          </a:p>
          <a:p>
            <a:pPr marL="0" indent="0">
              <a:lnSpc>
                <a:spcPct val="150000"/>
              </a:lnSpc>
              <a:buNone/>
            </a:pPr>
            <a:r>
              <a:rPr lang="zh-CN" altLang="en-US" sz="2400" b="1" dirty="0">
                <a:solidFill>
                  <a:srgbClr val="0000FF"/>
                </a:solidFill>
                <a:latin typeface="楷体" panose="02010609060101010101" pitchFamily="49" charset="-122"/>
                <a:ea typeface="楷体" panose="02010609060101010101" pitchFamily="49" charset="-122"/>
              </a:rPr>
              <a:t>重力势能零点</a:t>
            </a:r>
            <a:r>
              <a:rPr lang="zh-CN" altLang="en-US" sz="2400" b="1" dirty="0">
                <a:latin typeface="楷体" panose="02010609060101010101" pitchFamily="49" charset="-122"/>
                <a:ea typeface="楷体" panose="02010609060101010101" pitchFamily="49" charset="-122"/>
              </a:rPr>
              <a:t>：球摆的最低位置。</a:t>
            </a:r>
            <a:endParaRPr lang="en-US" altLang="zh-CN" sz="2400" b="1" dirty="0">
              <a:latin typeface="楷体" panose="02010609060101010101" pitchFamily="49" charset="-122"/>
              <a:ea typeface="楷体" panose="02010609060101010101" pitchFamily="49" charset="-122"/>
            </a:endParaRPr>
          </a:p>
          <a:p>
            <a:pPr marL="0" indent="0">
              <a:lnSpc>
                <a:spcPct val="150000"/>
              </a:lnSpc>
              <a:buNone/>
            </a:pPr>
            <a:r>
              <a:rPr lang="zh-CN" altLang="en-US" sz="2400" b="1" dirty="0">
                <a:solidFill>
                  <a:srgbClr val="0000FF"/>
                </a:solidFill>
                <a:latin typeface="楷体" panose="02010609060101010101" pitchFamily="49" charset="-122"/>
                <a:ea typeface="楷体" panose="02010609060101010101" pitchFamily="49" charset="-122"/>
              </a:rPr>
              <a:t>参考系</a:t>
            </a:r>
            <a:r>
              <a:rPr lang="zh-CN" altLang="en-US" sz="2400" b="1" dirty="0">
                <a:latin typeface="楷体" panose="02010609060101010101" pitchFamily="49" charset="-122"/>
                <a:ea typeface="楷体" panose="02010609060101010101" pitchFamily="49" charset="-122"/>
              </a:rPr>
              <a:t>：地面参考系。</a:t>
            </a:r>
            <a:endParaRPr lang="en-US" altLang="zh-CN" sz="2400" b="1" dirty="0">
              <a:latin typeface="楷体" panose="02010609060101010101" pitchFamily="49" charset="-122"/>
              <a:ea typeface="楷体" panose="02010609060101010101" pitchFamily="49" charset="-122"/>
            </a:endParaRPr>
          </a:p>
          <a:p>
            <a:pPr marL="0" indent="0">
              <a:lnSpc>
                <a:spcPct val="150000"/>
              </a:lnSpc>
              <a:buNone/>
            </a:pPr>
            <a:r>
              <a:rPr lang="zh-CN" altLang="en-US" sz="2400" b="1" dirty="0">
                <a:solidFill>
                  <a:srgbClr val="0000FF"/>
                </a:solidFill>
                <a:latin typeface="楷体" panose="02010609060101010101" pitchFamily="49" charset="-122"/>
                <a:ea typeface="楷体" panose="02010609060101010101" pitchFamily="49" charset="-122"/>
              </a:rPr>
              <a:t>系统所受的力</a:t>
            </a:r>
            <a:r>
              <a:rPr lang="zh-CN" altLang="en-US" sz="2400" b="1" dirty="0">
                <a:latin typeface="楷体" panose="02010609060101010101" pitchFamily="49" charset="-122"/>
                <a:ea typeface="楷体" panose="02010609060101010101" pitchFamily="49" charset="-122"/>
              </a:rPr>
              <a:t>：外力为零，一些</a:t>
            </a:r>
            <a:r>
              <a:rPr lang="zh-CN" altLang="en-US" sz="2400" b="1" dirty="0" smtClean="0">
                <a:latin typeface="楷体" panose="02010609060101010101" pitchFamily="49" charset="-122"/>
                <a:ea typeface="楷体" panose="02010609060101010101" pitchFamily="49" charset="-122"/>
              </a:rPr>
              <a:t>内力</a:t>
            </a:r>
            <a:r>
              <a:rPr lang="en-US" altLang="zh-CN" sz="2400" b="1" dirty="0" smtClean="0">
                <a:latin typeface="楷体" panose="02010609060101010101" pitchFamily="49" charset="-122"/>
                <a:ea typeface="楷体" panose="02010609060101010101" pitchFamily="49" charset="-122"/>
              </a:rPr>
              <a:t>(</a:t>
            </a:r>
            <a:r>
              <a:rPr lang="zh-CN" altLang="en-US" sz="2400" b="1" dirty="0" smtClean="0">
                <a:latin typeface="楷体" panose="02010609060101010101" pitchFamily="49" charset="-122"/>
                <a:ea typeface="楷体" panose="02010609060101010101" pitchFamily="49" charset="-122"/>
              </a:rPr>
              <a:t>成对</a:t>
            </a:r>
            <a:r>
              <a:rPr lang="en-US" altLang="zh-CN" sz="2400" b="1" dirty="0" smtClean="0">
                <a:latin typeface="楷体" panose="02010609060101010101" pitchFamily="49" charset="-122"/>
                <a:ea typeface="楷体" panose="02010609060101010101" pitchFamily="49" charset="-122"/>
              </a:rPr>
              <a:t>)</a:t>
            </a:r>
            <a:r>
              <a:rPr lang="zh-CN" altLang="en-US" sz="2400" b="1" dirty="0" smtClean="0">
                <a:latin typeface="楷体" panose="02010609060101010101" pitchFamily="49" charset="-122"/>
                <a:ea typeface="楷体" panose="02010609060101010101" pitchFamily="49" charset="-122"/>
              </a:rPr>
              <a:t>做功</a:t>
            </a:r>
            <a:r>
              <a:rPr lang="zh-CN" altLang="en-US" sz="2400" b="1" dirty="0">
                <a:latin typeface="楷体" panose="02010609060101010101" pitchFamily="49" charset="-122"/>
                <a:ea typeface="楷体" panose="02010609060101010101" pitchFamily="49" charset="-122"/>
              </a:rPr>
              <a:t>为</a:t>
            </a:r>
            <a:r>
              <a:rPr lang="zh-CN" altLang="en-US" sz="2400" b="1" dirty="0" smtClean="0">
                <a:latin typeface="楷体" panose="02010609060101010101" pitchFamily="49" charset="-122"/>
                <a:ea typeface="楷体" panose="02010609060101010101" pitchFamily="49" charset="-122"/>
              </a:rPr>
              <a:t>零，重力是保守内力。</a:t>
            </a:r>
            <a:endParaRPr lang="en-US" altLang="zh-CN" sz="2400" b="1" dirty="0">
              <a:latin typeface="楷体" panose="02010609060101010101" pitchFamily="49" charset="-122"/>
              <a:ea typeface="楷体" panose="02010609060101010101" pitchFamily="49" charset="-122"/>
            </a:endParaRPr>
          </a:p>
          <a:p>
            <a:pPr marL="0" indent="0">
              <a:lnSpc>
                <a:spcPct val="200000"/>
              </a:lnSpc>
              <a:buNone/>
            </a:pPr>
            <a:r>
              <a:rPr lang="zh-CN" altLang="en-US" sz="2400" b="1" dirty="0">
                <a:solidFill>
                  <a:srgbClr val="0000FF"/>
                </a:solidFill>
                <a:latin typeface="楷体" panose="02010609060101010101" pitchFamily="49" charset="-122"/>
                <a:ea typeface="楷体" panose="02010609060101010101" pitchFamily="49" charset="-122"/>
              </a:rPr>
              <a:t>机械能守恒</a:t>
            </a:r>
            <a:r>
              <a:rPr lang="zh-CN" altLang="en-US" sz="2400" b="1" dirty="0">
                <a:latin typeface="楷体" panose="02010609060101010101" pitchFamily="49" charset="-122"/>
                <a:ea typeface="楷体" panose="02010609060101010101" pitchFamily="49" charset="-122"/>
              </a:rPr>
              <a:t>：</a:t>
            </a:r>
            <a:endParaRPr lang="en-US" altLang="zh-CN" sz="2400" b="1" dirty="0">
              <a:latin typeface="楷体" panose="02010609060101010101" pitchFamily="49" charset="-122"/>
              <a:ea typeface="楷体" panose="02010609060101010101" pitchFamily="49" charset="-122"/>
            </a:endParaRPr>
          </a:p>
          <a:p>
            <a:pPr marL="0" indent="0">
              <a:lnSpc>
                <a:spcPct val="200000"/>
              </a:lnSpc>
              <a:buNone/>
            </a:pPr>
            <a:r>
              <a:rPr lang="zh-CN" altLang="en-US" sz="2400" b="1" dirty="0">
                <a:latin typeface="楷体" panose="02010609060101010101" pitchFamily="49" charset="-122"/>
                <a:ea typeface="楷体" panose="02010609060101010101" pitchFamily="49" charset="-122"/>
              </a:rPr>
              <a:t>取钢球和小车为系统</a:t>
            </a:r>
            <a:r>
              <a:rPr lang="zh-CN" altLang="en-US" sz="2400" b="1" dirty="0" smtClean="0">
                <a:latin typeface="楷体" panose="02010609060101010101" pitchFamily="49" charset="-122"/>
                <a:ea typeface="楷体" panose="02010609060101010101" pitchFamily="49" charset="-122"/>
              </a:rPr>
              <a:t>，水平方向</a:t>
            </a:r>
            <a:r>
              <a:rPr lang="zh-CN" altLang="en-US" sz="2400" b="1" dirty="0" smtClean="0">
                <a:solidFill>
                  <a:srgbClr val="0000CC"/>
                </a:solidFill>
                <a:latin typeface="楷体" panose="02010609060101010101" pitchFamily="49" charset="-122"/>
                <a:ea typeface="楷体" panose="02010609060101010101" pitchFamily="49" charset="-122"/>
              </a:rPr>
              <a:t>动量守恒</a:t>
            </a:r>
            <a:r>
              <a:rPr lang="zh-CN" altLang="en-US" sz="2400" b="1" dirty="0">
                <a:latin typeface="楷体" panose="02010609060101010101" pitchFamily="49" charset="-122"/>
                <a:ea typeface="楷体" panose="02010609060101010101" pitchFamily="49" charset="-122"/>
              </a:rPr>
              <a:t>：</a:t>
            </a:r>
            <a:endParaRPr lang="en-US" altLang="zh-CN" sz="2400" b="1" dirty="0">
              <a:latin typeface="楷体" panose="02010609060101010101" pitchFamily="49" charset="-122"/>
              <a:ea typeface="楷体" panose="02010609060101010101" pitchFamily="49" charset="-122"/>
            </a:endParaRPr>
          </a:p>
          <a:p>
            <a:pPr marL="0" indent="0">
              <a:lnSpc>
                <a:spcPct val="200000"/>
              </a:lnSpc>
              <a:buNone/>
            </a:pPr>
            <a:r>
              <a:rPr lang="zh-CN" altLang="en-US" sz="2400" b="1" dirty="0">
                <a:latin typeface="楷体" panose="02010609060101010101" pitchFamily="49" charset="-122"/>
                <a:ea typeface="楷体" panose="02010609060101010101" pitchFamily="49" charset="-122"/>
              </a:rPr>
              <a:t>联立可以求解得</a:t>
            </a:r>
            <a:r>
              <a:rPr lang="zh-CN" altLang="en-US" sz="2400" b="1" dirty="0" smtClean="0">
                <a:latin typeface="楷体" panose="02010609060101010101" pitchFamily="49" charset="-122"/>
                <a:ea typeface="楷体" panose="02010609060101010101" pitchFamily="49" charset="-122"/>
              </a:rPr>
              <a:t>：</a:t>
            </a:r>
            <a:endParaRPr lang="en-US" altLang="zh-CN" sz="2400" b="1" dirty="0">
              <a:latin typeface="楷体" panose="02010609060101010101" pitchFamily="49" charset="-122"/>
              <a:ea typeface="楷体" panose="02010609060101010101" pitchFamily="49" charset="-122"/>
            </a:endParaRPr>
          </a:p>
        </p:txBody>
      </p:sp>
      <p:sp>
        <p:nvSpPr>
          <p:cNvPr id="4" name="灯片编号占位符 3"/>
          <p:cNvSpPr>
            <a:spLocks noGrp="1"/>
          </p:cNvSpPr>
          <p:nvPr>
            <p:ph type="sldNum" sz="quarter" idx="12"/>
          </p:nvPr>
        </p:nvSpPr>
        <p:spPr/>
        <p:txBody>
          <a:bodyPr/>
          <a:lstStyle/>
          <a:p>
            <a:pPr>
              <a:defRPr/>
            </a:pPr>
            <a:fld id="{561E39DC-0725-48F8-9F0C-20F2DD89ACFF}"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2483768" y="3501008"/>
            <a:ext cx="3340441" cy="924530"/>
          </a:xfrm>
          <a:prstGeom prst="rect">
            <a:avLst/>
          </a:prstGeom>
        </p:spPr>
      </p:pic>
      <p:pic>
        <p:nvPicPr>
          <p:cNvPr id="6" name="图片 5"/>
          <p:cNvPicPr>
            <a:picLocks noChangeAspect="1"/>
          </p:cNvPicPr>
          <p:nvPr/>
        </p:nvPicPr>
        <p:blipFill>
          <a:blip r:embed="rId2"/>
          <a:stretch>
            <a:fillRect/>
          </a:stretch>
        </p:blipFill>
        <p:spPr>
          <a:xfrm>
            <a:off x="6372200" y="4577464"/>
            <a:ext cx="1977991" cy="403715"/>
          </a:xfrm>
          <a:prstGeom prst="rect">
            <a:avLst/>
          </a:prstGeom>
        </p:spPr>
      </p:pic>
      <p:pic>
        <p:nvPicPr>
          <p:cNvPr id="7" name="图片 6"/>
          <p:cNvPicPr>
            <a:picLocks noChangeAspect="1"/>
          </p:cNvPicPr>
          <p:nvPr/>
        </p:nvPicPr>
        <p:blipFill>
          <a:blip r:embed="rId3"/>
          <a:stretch>
            <a:fillRect/>
          </a:stretch>
        </p:blipFill>
        <p:spPr>
          <a:xfrm>
            <a:off x="3059832" y="5030240"/>
            <a:ext cx="5455518" cy="1068131"/>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fill="hold"/>
                                        <p:tgtEl>
                                          <p:spTgt spid="6"/>
                                        </p:tgtEl>
                                        <p:attrNameLst>
                                          <p:attrName>ppt_x</p:attrName>
                                        </p:attrNameLst>
                                      </p:cBhvr>
                                      <p:tavLst>
                                        <p:tav tm="0">
                                          <p:val>
                                            <p:strVal val="#ppt_x"/>
                                          </p:val>
                                        </p:tav>
                                        <p:tav tm="100000">
                                          <p:val>
                                            <p:strVal val="#ppt_x"/>
                                          </p:val>
                                        </p:tav>
                                      </p:tavLst>
                                    </p:anim>
                                    <p:anim calcmode="lin" valueType="num">
                                      <p:cBhvr additive="base">
                                        <p:cTn id="5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 calcmode="lin" valueType="num">
                                      <p:cBhvr additive="base">
                                        <p:cTn id="5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7"/>
                                        </p:tgtEl>
                                        <p:attrNameLst>
                                          <p:attrName>style.visibility</p:attrName>
                                        </p:attrNameLst>
                                      </p:cBhvr>
                                      <p:to>
                                        <p:strVal val="visible"/>
                                      </p:to>
                                    </p:set>
                                    <p:anim calcmode="lin" valueType="num">
                                      <p:cBhvr additive="base">
                                        <p:cTn id="61" dur="500" fill="hold"/>
                                        <p:tgtEl>
                                          <p:spTgt spid="7"/>
                                        </p:tgtEl>
                                        <p:attrNameLst>
                                          <p:attrName>ppt_x</p:attrName>
                                        </p:attrNameLst>
                                      </p:cBhvr>
                                      <p:tavLst>
                                        <p:tav tm="0">
                                          <p:val>
                                            <p:strVal val="#ppt_x"/>
                                          </p:val>
                                        </p:tav>
                                        <p:tav tm="100000">
                                          <p:val>
                                            <p:strVal val="#ppt_x"/>
                                          </p:val>
                                        </p:tav>
                                      </p:tavLst>
                                    </p:anim>
                                    <p:anim calcmode="lin" valueType="num">
                                      <p:cBhvr additive="base">
                                        <p:cTn id="6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548680"/>
            <a:ext cx="7886700" cy="5628283"/>
          </a:xfrm>
        </p:spPr>
        <p:txBody>
          <a:bodyPr>
            <a:noAutofit/>
          </a:bodyPr>
          <a:lstStyle/>
          <a:p>
            <a:pPr marL="0" indent="0" algn="just">
              <a:lnSpc>
                <a:spcPct val="100000"/>
              </a:lnSpc>
              <a:buNone/>
            </a:pPr>
            <a:r>
              <a:rPr lang="zh-CN" altLang="en-US" sz="2400" b="1" dirty="0" smtClean="0">
                <a:solidFill>
                  <a:srgbClr val="C00000"/>
                </a:solidFill>
                <a:latin typeface="Times New Roman" panose="02020603050405020304" pitchFamily="18" charset="0"/>
                <a:ea typeface="等线" panose="02010600030101010101" pitchFamily="2" charset="-122"/>
                <a:cs typeface="Times New Roman" panose="02020603050405020304" pitchFamily="18" charset="0"/>
              </a:rPr>
              <a:t>例</a:t>
            </a:r>
            <a:r>
              <a:rPr lang="en-US" altLang="zh-CN" sz="2400" b="1" dirty="0" smtClean="0">
                <a:solidFill>
                  <a:srgbClr val="C00000"/>
                </a:solidFill>
                <a:latin typeface="Times New Roman" panose="02020603050405020304" pitchFamily="18" charset="0"/>
                <a:ea typeface="等线" panose="02010600030101010101" pitchFamily="2" charset="-122"/>
                <a:cs typeface="Times New Roman" panose="02020603050405020304" pitchFamily="18" charset="0"/>
              </a:rPr>
              <a:t>3 </a:t>
            </a:r>
            <a:r>
              <a:rPr lang="zh-CN" altLang="en-US" sz="2400" b="1" dirty="0" smtClean="0">
                <a:latin typeface="Times New Roman" panose="02020603050405020304" pitchFamily="18" charset="0"/>
                <a:ea typeface="等线" panose="02010600030101010101" pitchFamily="2" charset="-122"/>
                <a:cs typeface="Times New Roman" panose="02020603050405020304" pitchFamily="18" charset="0"/>
              </a:rPr>
              <a:t>用一个轻弹簧把一个金属盘悬挂起来，这时弹簧伸长了</a:t>
            </a:r>
            <a:r>
              <a:rPr lang="en-US" altLang="zh-CN" sz="2400" b="1" i="1" dirty="0" smtClean="0">
                <a:latin typeface="Times New Roman" panose="02020603050405020304" pitchFamily="18" charset="0"/>
                <a:ea typeface="等线" panose="02010600030101010101" pitchFamily="2" charset="-122"/>
                <a:cs typeface="Times New Roman" panose="02020603050405020304" pitchFamily="18" charset="0"/>
              </a:rPr>
              <a:t>l</a:t>
            </a:r>
            <a:r>
              <a:rPr lang="en-US" altLang="zh-CN" sz="2400" b="1" baseline="-25000" dirty="0" smtClean="0">
                <a:latin typeface="Times New Roman" panose="02020603050405020304" pitchFamily="18" charset="0"/>
                <a:ea typeface="等线" panose="02010600030101010101" pitchFamily="2" charset="-122"/>
                <a:cs typeface="Times New Roman" panose="02020603050405020304" pitchFamily="18" charset="0"/>
              </a:rPr>
              <a:t>1</a:t>
            </a:r>
            <a:r>
              <a:rPr lang="en-US" altLang="zh-CN" sz="2400" b="1" dirty="0" smtClean="0">
                <a:latin typeface="Times New Roman" panose="02020603050405020304" pitchFamily="18" charset="0"/>
                <a:ea typeface="等线" panose="02010600030101010101" pitchFamily="2" charset="-122"/>
                <a:cs typeface="Times New Roman" panose="02020603050405020304" pitchFamily="18" charset="0"/>
              </a:rPr>
              <a:t>=10cm</a:t>
            </a:r>
            <a:r>
              <a:rPr lang="zh-CN" altLang="en-US" sz="2400" b="1" dirty="0" smtClean="0">
                <a:latin typeface="Times New Roman" panose="02020603050405020304" pitchFamily="18" charset="0"/>
                <a:ea typeface="等线" panose="02010600030101010101" pitchFamily="2" charset="-122"/>
                <a:cs typeface="Times New Roman" panose="02020603050405020304" pitchFamily="18" charset="0"/>
              </a:rPr>
              <a:t>。一个质量和盘相同的泥球，从高于盘</a:t>
            </a:r>
            <a:r>
              <a:rPr lang="en-US" altLang="zh-CN" sz="2400" b="1" i="1" dirty="0" smtClean="0">
                <a:latin typeface="Times New Roman" panose="02020603050405020304" pitchFamily="18" charset="0"/>
                <a:ea typeface="等线" panose="02010600030101010101" pitchFamily="2" charset="-122"/>
                <a:cs typeface="Times New Roman" panose="02020603050405020304" pitchFamily="18" charset="0"/>
              </a:rPr>
              <a:t>h</a:t>
            </a:r>
            <a:r>
              <a:rPr lang="en-US" altLang="zh-CN" sz="2400" b="1" dirty="0" smtClean="0">
                <a:latin typeface="Times New Roman" panose="02020603050405020304" pitchFamily="18" charset="0"/>
                <a:ea typeface="等线" panose="02010600030101010101" pitchFamily="2" charset="-122"/>
                <a:cs typeface="Times New Roman" panose="02020603050405020304" pitchFamily="18" charset="0"/>
              </a:rPr>
              <a:t>=30cm</a:t>
            </a:r>
            <a:r>
              <a:rPr lang="zh-CN" altLang="en-US" sz="2400" b="1" dirty="0" smtClean="0">
                <a:latin typeface="Times New Roman" panose="02020603050405020304" pitchFamily="18" charset="0"/>
                <a:ea typeface="等线" panose="02010600030101010101" pitchFamily="2" charset="-122"/>
                <a:cs typeface="Times New Roman" panose="02020603050405020304" pitchFamily="18" charset="0"/>
              </a:rPr>
              <a:t>处由静止下落到盘上。求此盘向下运动的最大距离</a:t>
            </a:r>
            <a:r>
              <a:rPr lang="en-US" altLang="zh-CN" sz="2400" b="1" i="1" dirty="0" smtClean="0">
                <a:latin typeface="Times New Roman" panose="02020603050405020304" pitchFamily="18" charset="0"/>
                <a:ea typeface="等线" panose="02010600030101010101" pitchFamily="2" charset="-122"/>
                <a:cs typeface="Times New Roman" panose="02020603050405020304" pitchFamily="18" charset="0"/>
              </a:rPr>
              <a:t>l</a:t>
            </a:r>
            <a:r>
              <a:rPr lang="en-US" altLang="zh-CN" sz="2400" b="1" baseline="-25000" dirty="0" smtClean="0">
                <a:latin typeface="Times New Roman" panose="02020603050405020304" pitchFamily="18" charset="0"/>
                <a:ea typeface="等线" panose="02010600030101010101" pitchFamily="2" charset="-122"/>
                <a:cs typeface="Times New Roman" panose="02020603050405020304" pitchFamily="18" charset="0"/>
              </a:rPr>
              <a:t>2</a:t>
            </a:r>
            <a:r>
              <a:rPr lang="zh-CN" altLang="en-US" sz="2400" b="1" dirty="0" smtClean="0">
                <a:latin typeface="Times New Roman" panose="02020603050405020304" pitchFamily="18" charset="0"/>
                <a:ea typeface="等线" panose="02010600030101010101" pitchFamily="2" charset="-122"/>
                <a:cs typeface="Times New Roman" panose="02020603050405020304" pitchFamily="18" charset="0"/>
              </a:rPr>
              <a:t>。</a:t>
            </a:r>
            <a:endParaRPr lang="en-US" altLang="zh-CN" sz="2400" b="1" dirty="0" smtClean="0">
              <a:latin typeface="Times New Roman" panose="02020603050405020304" pitchFamily="18" charset="0"/>
              <a:ea typeface="等线" panose="02010600030101010101" pitchFamily="2" charset="-122"/>
              <a:cs typeface="Times New Roman" panose="02020603050405020304" pitchFamily="18" charset="0"/>
            </a:endParaRPr>
          </a:p>
          <a:p>
            <a:pPr marL="0" indent="0">
              <a:buNone/>
            </a:pPr>
            <a:r>
              <a:rPr lang="zh-CN" altLang="en-US" sz="2400" b="1" dirty="0" smtClean="0">
                <a:solidFill>
                  <a:srgbClr val="C00000"/>
                </a:solidFill>
                <a:latin typeface="楷体" panose="02010609060101010101" pitchFamily="49" charset="-122"/>
                <a:ea typeface="楷体" panose="02010609060101010101" pitchFamily="49" charset="-122"/>
              </a:rPr>
              <a:t>解</a:t>
            </a:r>
            <a:r>
              <a:rPr lang="zh-CN" altLang="en-US" sz="2400" b="1" dirty="0" smtClean="0">
                <a:latin typeface="楷体" panose="02010609060101010101" pitchFamily="49" charset="-122"/>
                <a:ea typeface="楷体" panose="02010609060101010101" pitchFamily="49" charset="-122"/>
              </a:rPr>
              <a:t> ①泥球和盘的碰撞过程。</a:t>
            </a:r>
            <a:endParaRPr lang="en-US" altLang="zh-CN" sz="2400" b="1" dirty="0" smtClean="0">
              <a:latin typeface="楷体" panose="02010609060101010101" pitchFamily="49" charset="-122"/>
              <a:ea typeface="楷体" panose="02010609060101010101" pitchFamily="49" charset="-122"/>
            </a:endParaRPr>
          </a:p>
          <a:p>
            <a:pPr marL="0" indent="0">
              <a:buNone/>
            </a:pPr>
            <a:r>
              <a:rPr lang="zh-CN" altLang="en-US" sz="2400" b="1" dirty="0" smtClean="0">
                <a:latin typeface="楷体" panose="02010609060101010101" pitchFamily="49" charset="-122"/>
                <a:ea typeface="楷体" panose="02010609060101010101" pitchFamily="49" charset="-122"/>
              </a:rPr>
              <a:t>选取质点系统：泥球和盘</a:t>
            </a:r>
            <a:endParaRPr lang="en-US" altLang="zh-CN" sz="2400" b="1" dirty="0" smtClean="0">
              <a:latin typeface="楷体" panose="02010609060101010101" pitchFamily="49" charset="-122"/>
              <a:ea typeface="楷体" panose="02010609060101010101" pitchFamily="49" charset="-122"/>
            </a:endParaRPr>
          </a:p>
          <a:p>
            <a:pPr marL="0" indent="0">
              <a:buNone/>
            </a:pPr>
            <a:r>
              <a:rPr lang="zh-CN" altLang="en-US" sz="2400" b="1" dirty="0">
                <a:latin typeface="楷体" panose="02010609060101010101" pitchFamily="49" charset="-122"/>
                <a:ea typeface="楷体" panose="02010609060101010101" pitchFamily="49" charset="-122"/>
              </a:rPr>
              <a:t>受</a:t>
            </a:r>
            <a:r>
              <a:rPr lang="zh-CN" altLang="en-US" sz="2400" b="1" dirty="0" smtClean="0">
                <a:latin typeface="楷体" panose="02010609060101010101" pitchFamily="49" charset="-122"/>
                <a:ea typeface="楷体" panose="02010609060101010101" pitchFamily="49" charset="-122"/>
              </a:rPr>
              <a:t>力情况：内力</a:t>
            </a:r>
            <a:r>
              <a:rPr lang="en-US" altLang="zh-CN" sz="2400" b="1" dirty="0" smtClean="0">
                <a:latin typeface="楷体" panose="02010609060101010101" pitchFamily="49" charset="-122"/>
                <a:ea typeface="楷体" panose="02010609060101010101" pitchFamily="49" charset="-122"/>
              </a:rPr>
              <a:t>&gt;&gt;</a:t>
            </a:r>
            <a:r>
              <a:rPr lang="zh-CN" altLang="en-US" sz="2400" b="1" dirty="0" smtClean="0">
                <a:latin typeface="楷体" panose="02010609060101010101" pitchFamily="49" charset="-122"/>
                <a:ea typeface="楷体" panose="02010609060101010101" pitchFamily="49" charset="-122"/>
              </a:rPr>
              <a:t>外力</a:t>
            </a:r>
            <a:r>
              <a:rPr lang="en-US" altLang="zh-CN" sz="2400" b="1" dirty="0" smtClean="0">
                <a:latin typeface="楷体" panose="02010609060101010101" pitchFamily="49" charset="-122"/>
                <a:ea typeface="楷体" panose="02010609060101010101" pitchFamily="49" charset="-122"/>
              </a:rPr>
              <a:t>,</a:t>
            </a:r>
            <a:r>
              <a:rPr lang="zh-CN" altLang="en-US" sz="2400" b="1" dirty="0" smtClean="0">
                <a:latin typeface="楷体" panose="02010609060101010101" pitchFamily="49" charset="-122"/>
                <a:ea typeface="楷体" panose="02010609060101010101" pitchFamily="49" charset="-122"/>
              </a:rPr>
              <a:t>动量守恒。</a:t>
            </a:r>
            <a:endParaRPr lang="en-US" altLang="zh-CN" sz="2400" b="1" dirty="0" smtClean="0">
              <a:latin typeface="楷体" panose="02010609060101010101" pitchFamily="49" charset="-122"/>
              <a:ea typeface="楷体" panose="02010609060101010101" pitchFamily="49" charset="-122"/>
            </a:endParaRPr>
          </a:p>
          <a:p>
            <a:pPr marL="0" indent="0">
              <a:buNone/>
            </a:pPr>
            <a:endParaRPr lang="en-US" altLang="zh-CN" sz="2400" b="1" dirty="0" smtClean="0">
              <a:latin typeface="楷体" panose="02010609060101010101" pitchFamily="49" charset="-122"/>
              <a:ea typeface="楷体" panose="02010609060101010101" pitchFamily="49" charset="-122"/>
            </a:endParaRPr>
          </a:p>
          <a:p>
            <a:pPr marL="0" indent="0">
              <a:buNone/>
            </a:pPr>
            <a:endParaRPr lang="en-US" altLang="zh-CN" sz="2400" b="1" dirty="0" smtClean="0">
              <a:latin typeface="楷体" panose="02010609060101010101" pitchFamily="49" charset="-122"/>
              <a:ea typeface="楷体" panose="02010609060101010101" pitchFamily="49" charset="-122"/>
            </a:endParaRPr>
          </a:p>
          <a:p>
            <a:pPr marL="0" indent="0">
              <a:buNone/>
            </a:pPr>
            <a:r>
              <a:rPr lang="zh-CN" altLang="en-US" sz="2400" b="1" dirty="0" smtClean="0">
                <a:latin typeface="楷体" panose="02010609060101010101" pitchFamily="49" charset="-122"/>
                <a:ea typeface="楷体" panose="02010609060101010101" pitchFamily="49" charset="-122"/>
              </a:rPr>
              <a:t>②泥球和盘共同下落过程。</a:t>
            </a:r>
            <a:endParaRPr lang="en-US" altLang="zh-CN" sz="2400" b="1" dirty="0" smtClean="0">
              <a:latin typeface="楷体" panose="02010609060101010101" pitchFamily="49" charset="-122"/>
              <a:ea typeface="楷体" panose="02010609060101010101" pitchFamily="49" charset="-122"/>
            </a:endParaRPr>
          </a:p>
          <a:p>
            <a:pPr marL="0" indent="0">
              <a:buNone/>
            </a:pPr>
            <a:r>
              <a:rPr lang="zh-CN" altLang="en-US" sz="2400" b="1" dirty="0" smtClean="0">
                <a:latin typeface="楷体" panose="02010609060101010101" pitchFamily="49" charset="-122"/>
                <a:ea typeface="楷体" panose="02010609060101010101" pitchFamily="49" charset="-122"/>
              </a:rPr>
              <a:t>选取质点系统：弹簧、泥球、盘和地球。封闭的保守系统。</a:t>
            </a:r>
            <a:endParaRPr lang="en-US" altLang="zh-CN" sz="2400" b="1" dirty="0" smtClean="0">
              <a:latin typeface="楷体" panose="02010609060101010101" pitchFamily="49" charset="-122"/>
              <a:ea typeface="楷体" panose="02010609060101010101" pitchFamily="49" charset="-122"/>
            </a:endParaRPr>
          </a:p>
          <a:p>
            <a:pPr marL="0" indent="0">
              <a:buNone/>
            </a:pPr>
            <a:r>
              <a:rPr lang="zh-CN" altLang="en-US" sz="2400" b="1" dirty="0" smtClean="0">
                <a:latin typeface="楷体" panose="02010609060101010101" pitchFamily="49" charset="-122"/>
                <a:ea typeface="楷体" panose="02010609060101010101" pitchFamily="49" charset="-122"/>
              </a:rPr>
              <a:t>势能零点：盘的下降最低位置。</a:t>
            </a:r>
            <a:endParaRPr lang="en-US" altLang="zh-CN" sz="2400" b="1" dirty="0" smtClean="0">
              <a:latin typeface="楷体" panose="02010609060101010101" pitchFamily="49" charset="-122"/>
              <a:ea typeface="楷体" panose="02010609060101010101" pitchFamily="49" charset="-122"/>
            </a:endParaRPr>
          </a:p>
          <a:p>
            <a:pPr marL="0" indent="0">
              <a:buNone/>
            </a:pPr>
            <a:r>
              <a:rPr lang="zh-CN" altLang="en-US" sz="2400" b="1" dirty="0" smtClean="0">
                <a:latin typeface="楷体" panose="02010609060101010101" pitchFamily="49" charset="-122"/>
                <a:ea typeface="楷体" panose="02010609060101010101" pitchFamily="49" charset="-122"/>
              </a:rPr>
              <a:t>外力：悬点对弹簧的拉力不做功。</a:t>
            </a:r>
            <a:endParaRPr lang="en-US" altLang="zh-CN" sz="2400" b="1" dirty="0" smtClean="0">
              <a:latin typeface="楷体" panose="02010609060101010101" pitchFamily="49" charset="-122"/>
              <a:ea typeface="楷体" panose="02010609060101010101" pitchFamily="49" charset="-122"/>
            </a:endParaRPr>
          </a:p>
          <a:p>
            <a:pPr marL="0" indent="0">
              <a:lnSpc>
                <a:spcPct val="200000"/>
              </a:lnSpc>
              <a:buNone/>
            </a:pPr>
            <a:r>
              <a:rPr lang="zh-CN" altLang="en-US" sz="2400" b="1" dirty="0" smtClean="0">
                <a:latin typeface="楷体" panose="02010609060101010101" pitchFamily="49" charset="-122"/>
                <a:ea typeface="楷体" panose="02010609060101010101" pitchFamily="49" charset="-122"/>
              </a:rPr>
              <a:t>机械能守恒：</a:t>
            </a:r>
            <a:endParaRPr lang="en-US" altLang="zh-CN" sz="2400" b="1" dirty="0" smtClean="0">
              <a:latin typeface="楷体" panose="02010609060101010101" pitchFamily="49" charset="-122"/>
              <a:ea typeface="楷体" panose="02010609060101010101" pitchFamily="49" charset="-122"/>
            </a:endParaRPr>
          </a:p>
        </p:txBody>
      </p:sp>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a:p>
        </p:txBody>
      </p:sp>
      <p:pic>
        <p:nvPicPr>
          <p:cNvPr id="7" name="图片 6"/>
          <p:cNvPicPr>
            <a:picLocks noChangeAspect="1"/>
          </p:cNvPicPr>
          <p:nvPr/>
        </p:nvPicPr>
        <p:blipFill>
          <a:blip r:embed="rId1"/>
          <a:stretch>
            <a:fillRect/>
          </a:stretch>
        </p:blipFill>
        <p:spPr>
          <a:xfrm>
            <a:off x="7652956" y="1556792"/>
            <a:ext cx="1321901" cy="2616825"/>
          </a:xfrm>
          <a:prstGeom prst="rect">
            <a:avLst/>
          </a:prstGeom>
        </p:spPr>
      </p:pic>
      <p:pic>
        <p:nvPicPr>
          <p:cNvPr id="2" name="图片 1"/>
          <p:cNvPicPr>
            <a:picLocks noChangeAspect="1"/>
          </p:cNvPicPr>
          <p:nvPr/>
        </p:nvPicPr>
        <p:blipFill>
          <a:blip r:embed="rId2"/>
          <a:stretch>
            <a:fillRect/>
          </a:stretch>
        </p:blipFill>
        <p:spPr>
          <a:xfrm>
            <a:off x="702819" y="3129590"/>
            <a:ext cx="3643243" cy="560373"/>
          </a:xfrm>
          <a:prstGeom prst="rect">
            <a:avLst/>
          </a:prstGeom>
        </p:spPr>
      </p:pic>
      <p:pic>
        <p:nvPicPr>
          <p:cNvPr id="8" name="图片 7"/>
          <p:cNvPicPr>
            <a:picLocks noChangeAspect="1"/>
          </p:cNvPicPr>
          <p:nvPr/>
        </p:nvPicPr>
        <p:blipFill>
          <a:blip r:embed="rId3"/>
          <a:stretch>
            <a:fillRect/>
          </a:stretch>
        </p:blipFill>
        <p:spPr>
          <a:xfrm>
            <a:off x="4346062" y="3107775"/>
            <a:ext cx="3197517" cy="595763"/>
          </a:xfrm>
          <a:prstGeom prst="rect">
            <a:avLst/>
          </a:prstGeom>
        </p:spPr>
      </p:pic>
      <p:pic>
        <p:nvPicPr>
          <p:cNvPr id="9" name="图片 8"/>
          <p:cNvPicPr>
            <a:picLocks noChangeAspect="1"/>
          </p:cNvPicPr>
          <p:nvPr/>
        </p:nvPicPr>
        <p:blipFill>
          <a:blip r:embed="rId4"/>
          <a:stretch>
            <a:fillRect/>
          </a:stretch>
        </p:blipFill>
        <p:spPr>
          <a:xfrm>
            <a:off x="2483768" y="5661248"/>
            <a:ext cx="5380547" cy="8774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 calcmode="lin" valueType="num">
                                      <p:cBhvr additive="base">
                                        <p:cTn id="5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 calcmode="lin" valueType="num">
                                      <p:cBhvr additive="base">
                                        <p:cTn id="6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9"/>
                                        </p:tgtEl>
                                        <p:attrNameLst>
                                          <p:attrName>style.visibility</p:attrName>
                                        </p:attrNameLst>
                                      </p:cBhvr>
                                      <p:to>
                                        <p:strVal val="visible"/>
                                      </p:to>
                                    </p:set>
                                    <p:anim calcmode="lin" valueType="num">
                                      <p:cBhvr additive="base">
                                        <p:cTn id="67" dur="500" fill="hold"/>
                                        <p:tgtEl>
                                          <p:spTgt spid="9"/>
                                        </p:tgtEl>
                                        <p:attrNameLst>
                                          <p:attrName>ppt_x</p:attrName>
                                        </p:attrNameLst>
                                      </p:cBhvr>
                                      <p:tavLst>
                                        <p:tav tm="0">
                                          <p:val>
                                            <p:strVal val="#ppt_x"/>
                                          </p:val>
                                        </p:tav>
                                        <p:tav tm="100000">
                                          <p:val>
                                            <p:strVal val="#ppt_x"/>
                                          </p:val>
                                        </p:tav>
                                      </p:tavLst>
                                    </p:anim>
                                    <p:anim calcmode="lin" valueType="num">
                                      <p:cBhvr additive="base">
                                        <p:cTn id="6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84634" y="836712"/>
            <a:ext cx="8119814" cy="5340251"/>
          </a:xfrm>
        </p:spPr>
        <p:txBody>
          <a:bodyPr/>
          <a:lstStyle/>
          <a:p>
            <a:pPr marL="0" indent="0">
              <a:lnSpc>
                <a:spcPct val="150000"/>
              </a:lnSpc>
              <a:buNone/>
            </a:pPr>
            <a:r>
              <a:rPr lang="zh-CN" altLang="en-US" sz="2400" b="1" dirty="0">
                <a:latin typeface="+mn-ea"/>
              </a:rPr>
              <a:t>如何求变力的功？</a:t>
            </a:r>
            <a:r>
              <a:rPr lang="en-US" altLang="zh-CN" sz="2400" b="1" dirty="0">
                <a:latin typeface="+mn-ea"/>
              </a:rPr>
              <a:t>——</a:t>
            </a:r>
            <a:r>
              <a:rPr lang="zh-CN" altLang="en-US" sz="2400" b="1" dirty="0">
                <a:latin typeface="+mn-ea"/>
              </a:rPr>
              <a:t>采用微元分割法</a:t>
            </a:r>
            <a:endParaRPr lang="en-US" altLang="zh-CN" sz="2400" b="1" dirty="0">
              <a:latin typeface="+mn-ea"/>
            </a:endParaRPr>
          </a:p>
          <a:p>
            <a:pPr marL="0" indent="0" algn="just">
              <a:lnSpc>
                <a:spcPct val="150000"/>
              </a:lnSpc>
              <a:buNone/>
            </a:pPr>
            <a:endParaRPr lang="zh-CN" altLang="en-US" sz="2400" dirty="0"/>
          </a:p>
        </p:txBody>
      </p:sp>
      <p:sp>
        <p:nvSpPr>
          <p:cNvPr id="4" name="灯片编号占位符 3"/>
          <p:cNvSpPr>
            <a:spLocks noGrp="1"/>
          </p:cNvSpPr>
          <p:nvPr>
            <p:ph type="sldNum" sz="quarter" idx="12"/>
          </p:nvPr>
        </p:nvSpPr>
        <p:spPr/>
        <p:txBody>
          <a:bodyPr/>
          <a:lstStyle/>
          <a:p>
            <a:pPr>
              <a:defRPr/>
            </a:pPr>
            <a:fld id="{561E39DC-0725-48F8-9F0C-20F2DD89ACFF}" type="slidenum">
              <a:rPr lang="zh-CN" altLang="en-US" smtClean="0"/>
            </a:fld>
            <a:endParaRPr lang="zh-CN" altLang="en-US"/>
          </a:p>
        </p:txBody>
      </p:sp>
      <p:pic>
        <p:nvPicPr>
          <p:cNvPr id="6" name="图片 5"/>
          <p:cNvPicPr>
            <a:picLocks noChangeAspect="1"/>
          </p:cNvPicPr>
          <p:nvPr/>
        </p:nvPicPr>
        <p:blipFill>
          <a:blip r:embed="rId1"/>
          <a:stretch>
            <a:fillRect/>
          </a:stretch>
        </p:blipFill>
        <p:spPr>
          <a:xfrm>
            <a:off x="1043608" y="4365104"/>
            <a:ext cx="3171825" cy="1562100"/>
          </a:xfrm>
          <a:prstGeom prst="rect">
            <a:avLst/>
          </a:prstGeom>
        </p:spPr>
      </p:pic>
      <p:pic>
        <p:nvPicPr>
          <p:cNvPr id="7" name="图片 6"/>
          <p:cNvPicPr>
            <a:picLocks noChangeAspect="1"/>
          </p:cNvPicPr>
          <p:nvPr/>
        </p:nvPicPr>
        <p:blipFill>
          <a:blip r:embed="rId2"/>
          <a:stretch>
            <a:fillRect/>
          </a:stretch>
        </p:blipFill>
        <p:spPr>
          <a:xfrm>
            <a:off x="4733309" y="3949771"/>
            <a:ext cx="3343275" cy="2200275"/>
          </a:xfrm>
          <a:prstGeom prst="rect">
            <a:avLst/>
          </a:prstGeom>
        </p:spPr>
      </p:pic>
      <p:pic>
        <p:nvPicPr>
          <p:cNvPr id="2" name="图片 1"/>
          <p:cNvPicPr>
            <a:picLocks noChangeAspect="1"/>
          </p:cNvPicPr>
          <p:nvPr/>
        </p:nvPicPr>
        <p:blipFill>
          <a:blip r:embed="rId3"/>
          <a:stretch>
            <a:fillRect/>
          </a:stretch>
        </p:blipFill>
        <p:spPr>
          <a:xfrm>
            <a:off x="1187625" y="1565180"/>
            <a:ext cx="4032448" cy="828061"/>
          </a:xfrm>
          <a:prstGeom prst="rect">
            <a:avLst/>
          </a:prstGeom>
        </p:spPr>
      </p:pic>
      <p:pic>
        <p:nvPicPr>
          <p:cNvPr id="5" name="图片 4"/>
          <p:cNvPicPr>
            <a:picLocks noChangeAspect="1"/>
          </p:cNvPicPr>
          <p:nvPr/>
        </p:nvPicPr>
        <p:blipFill>
          <a:blip r:embed="rId4"/>
          <a:stretch>
            <a:fillRect/>
          </a:stretch>
        </p:blipFill>
        <p:spPr>
          <a:xfrm>
            <a:off x="1194601" y="2451146"/>
            <a:ext cx="3377399" cy="619508"/>
          </a:xfrm>
          <a:prstGeom prst="rect">
            <a:avLst/>
          </a:prstGeom>
        </p:spPr>
      </p:pic>
      <p:pic>
        <p:nvPicPr>
          <p:cNvPr id="10" name="图片 9"/>
          <p:cNvPicPr>
            <a:picLocks noChangeAspect="1"/>
          </p:cNvPicPr>
          <p:nvPr/>
        </p:nvPicPr>
        <p:blipFill>
          <a:blip r:embed="rId5"/>
          <a:stretch>
            <a:fillRect/>
          </a:stretch>
        </p:blipFill>
        <p:spPr>
          <a:xfrm>
            <a:off x="1215312" y="3108925"/>
            <a:ext cx="5336012" cy="1006420"/>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a:p>
        </p:txBody>
      </p:sp>
      <p:sp>
        <p:nvSpPr>
          <p:cNvPr id="3" name="内容占位符 2"/>
          <p:cNvSpPr>
            <a:spLocks noGrp="1"/>
          </p:cNvSpPr>
          <p:nvPr>
            <p:ph idx="1"/>
          </p:nvPr>
        </p:nvSpPr>
        <p:spPr>
          <a:xfrm>
            <a:off x="395536" y="476672"/>
            <a:ext cx="8352928" cy="5700291"/>
          </a:xfrm>
        </p:spPr>
        <p:txBody>
          <a:bodyPr/>
          <a:lstStyle/>
          <a:p>
            <a:pPr marL="0" indent="0" algn="just">
              <a:lnSpc>
                <a:spcPct val="150000"/>
              </a:lnSpc>
              <a:buNone/>
            </a:pPr>
            <a:r>
              <a:rPr lang="zh-CN" altLang="en-US" sz="2400" b="1"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例</a:t>
            </a:r>
            <a:r>
              <a:rPr lang="en-US" altLang="zh-CN" sz="2400" b="1"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3 </a:t>
            </a:r>
            <a:r>
              <a:rPr lang="zh-CN" altLang="en-US" sz="2400" b="1" dirty="0" smtClean="0">
                <a:latin typeface="Times New Roman" panose="02020603050405020304" pitchFamily="18" charset="0"/>
                <a:ea typeface="黑体" panose="02010609060101010101" pitchFamily="49" charset="-122"/>
                <a:cs typeface="Times New Roman" panose="02020603050405020304" pitchFamily="18" charset="0"/>
              </a:rPr>
              <a:t>质量为</a:t>
            </a:r>
            <a:r>
              <a:rPr lang="en-US" altLang="zh-CN" sz="2400" b="1" dirty="0" smtClean="0">
                <a:latin typeface="Times New Roman" panose="02020603050405020304" pitchFamily="18" charset="0"/>
                <a:ea typeface="黑体" panose="02010609060101010101" pitchFamily="49" charset="-122"/>
                <a:cs typeface="Times New Roman" panose="02020603050405020304" pitchFamily="18" charset="0"/>
              </a:rPr>
              <a:t>m</a:t>
            </a:r>
            <a:r>
              <a:rPr lang="zh-CN" altLang="en-US" sz="2400" b="1" dirty="0" smtClean="0">
                <a:latin typeface="Times New Roman" panose="02020603050405020304" pitchFamily="18" charset="0"/>
                <a:ea typeface="黑体" panose="02010609060101010101" pitchFamily="49" charset="-122"/>
                <a:cs typeface="Times New Roman" panose="02020603050405020304" pitchFamily="18" charset="0"/>
              </a:rPr>
              <a:t>的小球最初位于</a:t>
            </a:r>
            <a:r>
              <a:rPr lang="en-US" altLang="zh-CN" sz="2400" b="1" i="1" dirty="0" smtClean="0">
                <a:latin typeface="Times New Roman" panose="02020603050405020304" pitchFamily="18" charset="0"/>
                <a:ea typeface="黑体" panose="02010609060101010101" pitchFamily="49" charset="-122"/>
                <a:cs typeface="Times New Roman" panose="02020603050405020304" pitchFamily="18" charset="0"/>
              </a:rPr>
              <a:t>A</a:t>
            </a:r>
            <a:r>
              <a:rPr lang="zh-CN" altLang="en-US" sz="2400" b="1" dirty="0" smtClean="0">
                <a:latin typeface="Times New Roman" panose="02020603050405020304" pitchFamily="18" charset="0"/>
                <a:ea typeface="黑体" panose="02010609060101010101" pitchFamily="49" charset="-122"/>
                <a:cs typeface="Times New Roman" panose="02020603050405020304" pitchFamily="18" charset="0"/>
              </a:rPr>
              <a:t>点，然后沿半径为</a:t>
            </a:r>
            <a:r>
              <a:rPr lang="en-US" altLang="zh-CN" sz="2400" b="1" i="1" dirty="0" smtClean="0">
                <a:latin typeface="Times New Roman" panose="02020603050405020304" pitchFamily="18" charset="0"/>
                <a:ea typeface="黑体" panose="02010609060101010101" pitchFamily="49" charset="-122"/>
                <a:cs typeface="Times New Roman" panose="02020603050405020304" pitchFamily="18" charset="0"/>
              </a:rPr>
              <a:t>R</a:t>
            </a:r>
            <a:r>
              <a:rPr lang="zh-CN" altLang="en-US" sz="2400" b="1" dirty="0" smtClean="0">
                <a:latin typeface="Times New Roman" panose="02020603050405020304" pitchFamily="18" charset="0"/>
                <a:ea typeface="黑体" panose="02010609060101010101" pitchFamily="49" charset="-122"/>
                <a:cs typeface="Times New Roman" panose="02020603050405020304" pitchFamily="18" charset="0"/>
              </a:rPr>
              <a:t>的光滑圆弧面下滑。求小球在任一位置时的速度和对圆弧面的作用力。</a:t>
            </a:r>
            <a:endParaRPr lang="en-US" altLang="zh-CN" sz="2400" b="1" dirty="0" smtClean="0">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50000"/>
              </a:lnSpc>
              <a:buNone/>
            </a:pPr>
            <a:r>
              <a:rPr lang="zh-CN" altLang="en-US" sz="2400" b="1" dirty="0" smtClean="0">
                <a:solidFill>
                  <a:srgbClr val="C00000"/>
                </a:solidFill>
                <a:latin typeface="楷体" panose="02010609060101010101" pitchFamily="49" charset="-122"/>
                <a:ea typeface="楷体" panose="02010609060101010101" pitchFamily="49" charset="-122"/>
                <a:cs typeface="Times New Roman" panose="02020603050405020304" pitchFamily="18" charset="0"/>
              </a:rPr>
              <a:t>解 </a:t>
            </a:r>
            <a:r>
              <a:rPr lang="en-US" altLang="zh-CN" sz="2400" b="1" dirty="0" smtClean="0">
                <a:solidFill>
                  <a:srgbClr val="C00000"/>
                </a:solidFill>
                <a:latin typeface="楷体" panose="02010609060101010101" pitchFamily="49" charset="-122"/>
                <a:ea typeface="楷体" panose="02010609060101010101" pitchFamily="49" charset="-122"/>
                <a:cs typeface="Times New Roman" panose="02020603050405020304" pitchFamily="18" charset="0"/>
              </a:rPr>
              <a:t>:</a:t>
            </a:r>
            <a:r>
              <a:rPr lang="en-US" altLang="zh-CN" sz="2400" b="1" dirty="0" smtClean="0">
                <a:latin typeface="楷体" panose="02010609060101010101" pitchFamily="49" charset="-122"/>
                <a:ea typeface="楷体" panose="02010609060101010101" pitchFamily="49" charset="-122"/>
                <a:cs typeface="Times New Roman" panose="02020603050405020304" pitchFamily="18" charset="0"/>
              </a:rPr>
              <a:t> </a:t>
            </a:r>
            <a:r>
              <a:rPr lang="zh-CN" altLang="en-US" sz="2400" b="1" dirty="0" smtClean="0">
                <a:latin typeface="楷体" panose="02010609060101010101" pitchFamily="49" charset="-122"/>
                <a:ea typeface="楷体" panose="02010609060101010101" pitchFamily="49" charset="-122"/>
                <a:cs typeface="Times New Roman" panose="02020603050405020304" pitchFamily="18" charset="0"/>
              </a:rPr>
              <a:t>①牛顿第二定律法求解：选坐标系，受力分析。</a:t>
            </a:r>
            <a:endParaRPr lang="en-US" altLang="zh-CN" sz="2400" b="1" dirty="0" smtClean="0">
              <a:latin typeface="楷体" panose="02010609060101010101" pitchFamily="49" charset="-122"/>
              <a:ea typeface="楷体" panose="02010609060101010101" pitchFamily="49" charset="-122"/>
              <a:cs typeface="Times New Roman" panose="02020603050405020304" pitchFamily="18" charset="0"/>
            </a:endParaRPr>
          </a:p>
          <a:p>
            <a:pPr marL="0" indent="0">
              <a:buNone/>
            </a:pPr>
            <a:endParaRPr lang="en-US" altLang="zh-CN" sz="2400" dirty="0" smtClean="0">
              <a:latin typeface="楷体" panose="02010609060101010101" pitchFamily="49" charset="-122"/>
              <a:ea typeface="楷体" panose="02010609060101010101" pitchFamily="49" charset="-122"/>
            </a:endParaRPr>
          </a:p>
          <a:p>
            <a:pPr marL="0" indent="0">
              <a:buNone/>
            </a:pPr>
            <a:endParaRPr lang="zh-CN" altLang="en-US" dirty="0"/>
          </a:p>
        </p:txBody>
      </p:sp>
      <p:sp>
        <p:nvSpPr>
          <p:cNvPr id="9" name="文本框 8"/>
          <p:cNvSpPr txBox="1"/>
          <p:nvPr/>
        </p:nvSpPr>
        <p:spPr>
          <a:xfrm>
            <a:off x="4796112" y="4601343"/>
            <a:ext cx="3587842" cy="1113766"/>
          </a:xfrm>
          <a:prstGeom prst="rect">
            <a:avLst/>
          </a:prstGeom>
          <a:noFill/>
        </p:spPr>
        <p:txBody>
          <a:bodyPr wrap="none" rtlCol="0">
            <a:spAutoFit/>
          </a:bodyPr>
          <a:lstStyle/>
          <a:p>
            <a:pPr>
              <a:lnSpc>
                <a:spcPct val="150000"/>
              </a:lnSpc>
            </a:pPr>
            <a:r>
              <a:rPr lang="zh-CN" altLang="en-US" sz="2400" b="1" dirty="0" smtClean="0">
                <a:latin typeface="楷体" panose="02010609060101010101" pitchFamily="49" charset="-122"/>
                <a:ea typeface="楷体" panose="02010609060101010101" pitchFamily="49" charset="-122"/>
              </a:rPr>
              <a:t>②机械能守恒：</a:t>
            </a:r>
            <a:endParaRPr lang="en-US" altLang="zh-CN" sz="2400" b="1" dirty="0" smtClean="0">
              <a:latin typeface="楷体" panose="02010609060101010101" pitchFamily="49" charset="-122"/>
              <a:ea typeface="楷体" panose="02010609060101010101" pitchFamily="49" charset="-122"/>
            </a:endParaRPr>
          </a:p>
          <a:p>
            <a:pPr>
              <a:lnSpc>
                <a:spcPct val="150000"/>
              </a:lnSpc>
            </a:pPr>
            <a:r>
              <a:rPr lang="zh-CN" altLang="en-US" sz="2400" b="1" dirty="0" smtClean="0">
                <a:latin typeface="楷体" panose="02010609060101010101" pitchFamily="49" charset="-122"/>
                <a:ea typeface="楷体" panose="02010609060101010101" pitchFamily="49" charset="-122"/>
              </a:rPr>
              <a:t>质点系统、势能零点，</a:t>
            </a:r>
            <a:r>
              <a:rPr lang="en-US" altLang="zh-CN" sz="2400" b="1" dirty="0" smtClean="0">
                <a:latin typeface="楷体" panose="02010609060101010101" pitchFamily="49" charset="-122"/>
                <a:ea typeface="楷体" panose="02010609060101010101" pitchFamily="49" charset="-122"/>
              </a:rPr>
              <a:t>…</a:t>
            </a:r>
            <a:endParaRPr lang="en-US" altLang="zh-CN" sz="2400" b="1" dirty="0" smtClean="0">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854591" y="2297607"/>
            <a:ext cx="3333404" cy="2432286"/>
          </a:xfrm>
          <a:prstGeom prst="rect">
            <a:avLst/>
          </a:prstGeom>
        </p:spPr>
      </p:pic>
      <p:pic>
        <p:nvPicPr>
          <p:cNvPr id="8" name="图片 7"/>
          <p:cNvPicPr>
            <a:picLocks noChangeAspect="1"/>
          </p:cNvPicPr>
          <p:nvPr/>
        </p:nvPicPr>
        <p:blipFill>
          <a:blip r:embed="rId2"/>
          <a:stretch>
            <a:fillRect/>
          </a:stretch>
        </p:blipFill>
        <p:spPr>
          <a:xfrm>
            <a:off x="467544" y="2244137"/>
            <a:ext cx="3240360" cy="896831"/>
          </a:xfrm>
          <a:prstGeom prst="rect">
            <a:avLst/>
          </a:prstGeom>
        </p:spPr>
      </p:pic>
      <p:pic>
        <p:nvPicPr>
          <p:cNvPr id="15" name="图片 14"/>
          <p:cNvPicPr>
            <a:picLocks noChangeAspect="1"/>
          </p:cNvPicPr>
          <p:nvPr/>
        </p:nvPicPr>
        <p:blipFill>
          <a:blip r:embed="rId3"/>
          <a:stretch>
            <a:fillRect/>
          </a:stretch>
        </p:blipFill>
        <p:spPr>
          <a:xfrm>
            <a:off x="471737" y="3000465"/>
            <a:ext cx="3822385" cy="932591"/>
          </a:xfrm>
          <a:prstGeom prst="rect">
            <a:avLst/>
          </a:prstGeom>
        </p:spPr>
      </p:pic>
      <p:pic>
        <p:nvPicPr>
          <p:cNvPr id="16" name="图片 15"/>
          <p:cNvPicPr>
            <a:picLocks noChangeAspect="1"/>
          </p:cNvPicPr>
          <p:nvPr/>
        </p:nvPicPr>
        <p:blipFill>
          <a:blip r:embed="rId4"/>
          <a:stretch>
            <a:fillRect/>
          </a:stretch>
        </p:blipFill>
        <p:spPr>
          <a:xfrm>
            <a:off x="495162" y="3918439"/>
            <a:ext cx="1615463" cy="878713"/>
          </a:xfrm>
          <a:prstGeom prst="rect">
            <a:avLst/>
          </a:prstGeom>
        </p:spPr>
      </p:pic>
      <p:pic>
        <p:nvPicPr>
          <p:cNvPr id="17" name="图片 16"/>
          <p:cNvPicPr>
            <a:picLocks noChangeAspect="1"/>
          </p:cNvPicPr>
          <p:nvPr/>
        </p:nvPicPr>
        <p:blipFill>
          <a:blip r:embed="rId5"/>
          <a:stretch>
            <a:fillRect/>
          </a:stretch>
        </p:blipFill>
        <p:spPr>
          <a:xfrm>
            <a:off x="2051720" y="3861048"/>
            <a:ext cx="1046798" cy="956361"/>
          </a:xfrm>
          <a:prstGeom prst="rect">
            <a:avLst/>
          </a:prstGeom>
        </p:spPr>
      </p:pic>
      <p:pic>
        <p:nvPicPr>
          <p:cNvPr id="18" name="图片 17"/>
          <p:cNvPicPr>
            <a:picLocks noChangeAspect="1"/>
          </p:cNvPicPr>
          <p:nvPr/>
        </p:nvPicPr>
        <p:blipFill>
          <a:blip r:embed="rId6"/>
          <a:stretch>
            <a:fillRect/>
          </a:stretch>
        </p:blipFill>
        <p:spPr>
          <a:xfrm>
            <a:off x="3061460" y="3861048"/>
            <a:ext cx="1319444" cy="940618"/>
          </a:xfrm>
          <a:prstGeom prst="rect">
            <a:avLst/>
          </a:prstGeom>
        </p:spPr>
      </p:pic>
      <p:pic>
        <p:nvPicPr>
          <p:cNvPr id="19" name="图片 18"/>
          <p:cNvPicPr>
            <a:picLocks noChangeAspect="1"/>
          </p:cNvPicPr>
          <p:nvPr/>
        </p:nvPicPr>
        <p:blipFill>
          <a:blip r:embed="rId7"/>
          <a:stretch>
            <a:fillRect/>
          </a:stretch>
        </p:blipFill>
        <p:spPr>
          <a:xfrm>
            <a:off x="683568" y="5076182"/>
            <a:ext cx="2813876" cy="1158172"/>
          </a:xfrm>
          <a:prstGeom prst="rect">
            <a:avLst/>
          </a:prstGeom>
        </p:spPr>
      </p:pic>
      <p:pic>
        <p:nvPicPr>
          <p:cNvPr id="20" name="图片 19"/>
          <p:cNvPicPr>
            <a:picLocks noChangeAspect="1"/>
          </p:cNvPicPr>
          <p:nvPr/>
        </p:nvPicPr>
        <p:blipFill>
          <a:blip r:embed="rId8"/>
          <a:stretch>
            <a:fillRect/>
          </a:stretch>
        </p:blipFill>
        <p:spPr>
          <a:xfrm>
            <a:off x="4894091" y="5626572"/>
            <a:ext cx="3391883" cy="9820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fill="hold"/>
                                        <p:tgtEl>
                                          <p:spTgt spid="18"/>
                                        </p:tgtEl>
                                        <p:attrNameLst>
                                          <p:attrName>ppt_x</p:attrName>
                                        </p:attrNameLst>
                                      </p:cBhvr>
                                      <p:tavLst>
                                        <p:tav tm="0">
                                          <p:val>
                                            <p:strVal val="#ppt_x"/>
                                          </p:val>
                                        </p:tav>
                                        <p:tav tm="100000">
                                          <p:val>
                                            <p:strVal val="#ppt_x"/>
                                          </p:val>
                                        </p:tav>
                                      </p:tavLst>
                                    </p:anim>
                                    <p:anim calcmode="lin" valueType="num">
                                      <p:cBhvr additive="base">
                                        <p:cTn id="3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ppt_x"/>
                                          </p:val>
                                        </p:tav>
                                        <p:tav tm="100000">
                                          <p:val>
                                            <p:strVal val="#ppt_x"/>
                                          </p:val>
                                        </p:tav>
                                      </p:tavLst>
                                    </p:anim>
                                    <p:anim calcmode="lin" valueType="num">
                                      <p:cBhvr additive="base">
                                        <p:cTn id="4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9">
                                            <p:txEl>
                                              <p:pRg st="0" end="0"/>
                                            </p:txEl>
                                          </p:spTgt>
                                        </p:tgtEl>
                                        <p:attrNameLst>
                                          <p:attrName>style.visibility</p:attrName>
                                        </p:attrNameLst>
                                      </p:cBhvr>
                                      <p:to>
                                        <p:strVal val="visible"/>
                                      </p:to>
                                    </p:set>
                                    <p:anim calcmode="lin" valueType="num">
                                      <p:cBhvr additive="base">
                                        <p:cTn id="49"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9">
                                            <p:txEl>
                                              <p:pRg st="0" end="0"/>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9">
                                            <p:txEl>
                                              <p:pRg st="1" end="1"/>
                                            </p:txEl>
                                          </p:spTgt>
                                        </p:tgtEl>
                                        <p:attrNameLst>
                                          <p:attrName>style.visibility</p:attrName>
                                        </p:attrNameLst>
                                      </p:cBhvr>
                                      <p:to>
                                        <p:strVal val="visible"/>
                                      </p:to>
                                    </p:set>
                                    <p:anim calcmode="lin" valueType="num">
                                      <p:cBhvr additive="base">
                                        <p:cTn id="5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20"/>
                                        </p:tgtEl>
                                        <p:attrNameLst>
                                          <p:attrName>style.visibility</p:attrName>
                                        </p:attrNameLst>
                                      </p:cBhvr>
                                      <p:to>
                                        <p:strVal val="visible"/>
                                      </p:to>
                                    </p:set>
                                    <p:anim calcmode="lin" valueType="num">
                                      <p:cBhvr additive="base">
                                        <p:cTn id="59" dur="500" fill="hold"/>
                                        <p:tgtEl>
                                          <p:spTgt spid="20"/>
                                        </p:tgtEl>
                                        <p:attrNameLst>
                                          <p:attrName>ppt_x</p:attrName>
                                        </p:attrNameLst>
                                      </p:cBhvr>
                                      <p:tavLst>
                                        <p:tav tm="0">
                                          <p:val>
                                            <p:strVal val="#ppt_x"/>
                                          </p:val>
                                        </p:tav>
                                        <p:tav tm="100000">
                                          <p:val>
                                            <p:strVal val="#ppt_x"/>
                                          </p:val>
                                        </p:tav>
                                      </p:tavLst>
                                    </p:anim>
                                    <p:anim calcmode="lin" valueType="num">
                                      <p:cBhvr additive="base">
                                        <p:cTn id="6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620688"/>
            <a:ext cx="7886700" cy="5556275"/>
          </a:xfrm>
        </p:spPr>
        <p:txBody>
          <a:bodyPr/>
          <a:lstStyle/>
          <a:p>
            <a:pPr marL="0" indent="0" algn="just">
              <a:lnSpc>
                <a:spcPct val="150000"/>
              </a:lnSpc>
              <a:buNone/>
            </a:pPr>
            <a:r>
              <a:rPr lang="zh-CN" altLang="en-US" sz="2400" b="1" dirty="0" smtClean="0">
                <a:solidFill>
                  <a:srgbClr val="C00000"/>
                </a:solidFill>
                <a:latin typeface="等线" panose="02010600030101010101" pitchFamily="2" charset="-122"/>
                <a:ea typeface="等线" panose="02010600030101010101" pitchFamily="2" charset="-122"/>
              </a:rPr>
              <a:t>例</a:t>
            </a:r>
            <a:r>
              <a:rPr lang="en-US" altLang="zh-CN" sz="2400" b="1" dirty="0" smtClean="0">
                <a:solidFill>
                  <a:srgbClr val="C00000"/>
                </a:solidFill>
                <a:latin typeface="等线" panose="02010600030101010101" pitchFamily="2" charset="-122"/>
                <a:ea typeface="等线" panose="02010600030101010101" pitchFamily="2" charset="-122"/>
              </a:rPr>
              <a:t>4 </a:t>
            </a:r>
            <a:r>
              <a:rPr lang="zh-CN" altLang="en-US" sz="2400" b="1" dirty="0" smtClean="0">
                <a:latin typeface="等线" panose="02010600030101010101" pitchFamily="2" charset="-122"/>
                <a:ea typeface="等线" panose="02010600030101010101" pitchFamily="2" charset="-122"/>
              </a:rPr>
              <a:t>第一、第二、第三宇宙速度。</a:t>
            </a:r>
            <a:endParaRPr lang="en-US" altLang="zh-CN" sz="2400" b="1" dirty="0" smtClean="0">
              <a:latin typeface="等线" panose="02010600030101010101" pitchFamily="2" charset="-122"/>
              <a:ea typeface="等线" panose="02010600030101010101" pitchFamily="2" charset="-122"/>
            </a:endParaRPr>
          </a:p>
          <a:p>
            <a:pPr marL="0" indent="0">
              <a:buNone/>
            </a:pPr>
            <a:endParaRPr lang="zh-CN" altLang="en-US" dirty="0"/>
          </a:p>
        </p:txBody>
      </p:sp>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dirty="0"/>
          </a:p>
        </p:txBody>
      </p:sp>
      <p:pic>
        <p:nvPicPr>
          <p:cNvPr id="7" name="图片 6"/>
          <p:cNvPicPr>
            <a:picLocks noChangeAspect="1"/>
          </p:cNvPicPr>
          <p:nvPr/>
        </p:nvPicPr>
        <p:blipFill>
          <a:blip r:embed="rId1"/>
          <a:stretch>
            <a:fillRect/>
          </a:stretch>
        </p:blipFill>
        <p:spPr>
          <a:xfrm>
            <a:off x="4788024" y="1269415"/>
            <a:ext cx="2880320" cy="3056666"/>
          </a:xfrm>
          <a:prstGeom prst="rect">
            <a:avLst/>
          </a:prstGeom>
        </p:spPr>
      </p:pic>
      <p:sp>
        <p:nvSpPr>
          <p:cNvPr id="2" name="文本框 1"/>
          <p:cNvSpPr txBox="1"/>
          <p:nvPr/>
        </p:nvSpPr>
        <p:spPr>
          <a:xfrm>
            <a:off x="798132" y="5999317"/>
            <a:ext cx="1422184" cy="461665"/>
          </a:xfrm>
          <a:prstGeom prst="rect">
            <a:avLst/>
          </a:prstGeom>
          <a:noFill/>
        </p:spPr>
        <p:txBody>
          <a:bodyPr wrap="none" rtlCol="0">
            <a:spAutoFit/>
          </a:bodyPr>
          <a:lstStyle/>
          <a:p>
            <a:r>
              <a:rPr lang="zh-CN" altLang="en-US" sz="2400" dirty="0" smtClean="0">
                <a:solidFill>
                  <a:srgbClr val="0000CC"/>
                </a:solidFill>
                <a:latin typeface="华文新魏" panose="02010800040101010101" pitchFamily="2" charset="-122"/>
                <a:ea typeface="华文新魏" panose="02010800040101010101" pitchFamily="2" charset="-122"/>
              </a:rPr>
              <a:t>逃逸速度</a:t>
            </a:r>
            <a:endParaRPr lang="zh-CN" altLang="en-US" sz="2400" dirty="0" smtClean="0">
              <a:solidFill>
                <a:srgbClr val="0000CC"/>
              </a:solidFill>
              <a:latin typeface="华文新魏" panose="02010800040101010101" pitchFamily="2" charset="-122"/>
              <a:ea typeface="华文新魏" panose="02010800040101010101" pitchFamily="2" charset="-122"/>
            </a:endParaRPr>
          </a:p>
        </p:txBody>
      </p:sp>
      <p:pic>
        <p:nvPicPr>
          <p:cNvPr id="5" name="图片 4"/>
          <p:cNvPicPr>
            <a:picLocks noChangeAspect="1"/>
          </p:cNvPicPr>
          <p:nvPr/>
        </p:nvPicPr>
        <p:blipFill>
          <a:blip r:embed="rId2"/>
          <a:stretch>
            <a:fillRect/>
          </a:stretch>
        </p:blipFill>
        <p:spPr>
          <a:xfrm>
            <a:off x="5387579" y="4661335"/>
            <a:ext cx="1512168" cy="1791308"/>
          </a:xfrm>
          <a:prstGeom prst="rect">
            <a:avLst/>
          </a:prstGeom>
        </p:spPr>
      </p:pic>
      <p:sp>
        <p:nvSpPr>
          <p:cNvPr id="6" name="矩形 5"/>
          <p:cNvSpPr/>
          <p:nvPr/>
        </p:nvSpPr>
        <p:spPr>
          <a:xfrm>
            <a:off x="5343321" y="4530918"/>
            <a:ext cx="1512168" cy="188577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872849" y="4772159"/>
            <a:ext cx="1580882" cy="1569660"/>
          </a:xfrm>
          <a:prstGeom prst="rect">
            <a:avLst/>
          </a:prstGeom>
          <a:noFill/>
        </p:spPr>
        <p:txBody>
          <a:bodyPr wrap="none" rtlCol="0">
            <a:spAutoFit/>
          </a:bodyPr>
          <a:lstStyle/>
          <a:p>
            <a:r>
              <a:rPr lang="zh-CN" altLang="en-US" sz="2400" b="1" dirty="0" smtClean="0">
                <a:solidFill>
                  <a:srgbClr val="0000CC"/>
                </a:solidFill>
                <a:latin typeface="楷体" panose="02010609060101010101" pitchFamily="49" charset="-122"/>
                <a:ea typeface="楷体" panose="02010609060101010101" pitchFamily="49" charset="-122"/>
              </a:rPr>
              <a:t>黑洞</a:t>
            </a:r>
            <a:endParaRPr lang="en-US" altLang="zh-CN" sz="2400" b="1" dirty="0" smtClean="0">
              <a:solidFill>
                <a:srgbClr val="0000CC"/>
              </a:solidFill>
              <a:latin typeface="楷体" panose="02010609060101010101" pitchFamily="49" charset="-122"/>
              <a:ea typeface="楷体" panose="02010609060101010101" pitchFamily="49" charset="-122"/>
            </a:endParaRPr>
          </a:p>
          <a:p>
            <a:endParaRPr lang="en-US" altLang="zh-CN" sz="2400" b="1" dirty="0">
              <a:solidFill>
                <a:srgbClr val="0000CC"/>
              </a:solidFill>
              <a:latin typeface="楷体" panose="02010609060101010101" pitchFamily="49" charset="-122"/>
              <a:ea typeface="楷体" panose="02010609060101010101" pitchFamily="49" charset="-122"/>
            </a:endParaRPr>
          </a:p>
          <a:p>
            <a:r>
              <a:rPr lang="zh-CN" altLang="en-US" sz="2400" b="1" dirty="0" smtClean="0">
                <a:solidFill>
                  <a:srgbClr val="0000CC"/>
                </a:solidFill>
                <a:latin typeface="楷体" panose="02010609060101010101" pitchFamily="49" charset="-122"/>
                <a:ea typeface="楷体" panose="02010609060101010101" pitchFamily="49" charset="-122"/>
              </a:rPr>
              <a:t>引力半径</a:t>
            </a:r>
            <a:endParaRPr lang="en-US" altLang="zh-CN" sz="2400" b="1" dirty="0" smtClean="0">
              <a:solidFill>
                <a:srgbClr val="0000CC"/>
              </a:solidFill>
              <a:latin typeface="楷体" panose="02010609060101010101" pitchFamily="49" charset="-122"/>
              <a:ea typeface="楷体" panose="02010609060101010101" pitchFamily="49" charset="-122"/>
            </a:endParaRPr>
          </a:p>
          <a:p>
            <a:r>
              <a:rPr lang="en-US" altLang="zh-CN" sz="2400" b="1" dirty="0" smtClean="0">
                <a:solidFill>
                  <a:srgbClr val="0000CC"/>
                </a:solidFill>
                <a:latin typeface="楷体" panose="02010609060101010101" pitchFamily="49" charset="-122"/>
                <a:ea typeface="楷体" panose="02010609060101010101" pitchFamily="49" charset="-122"/>
              </a:rPr>
              <a:t>(</a:t>
            </a:r>
            <a:r>
              <a:rPr lang="zh-CN" altLang="en-US" sz="2400" b="1" dirty="0" smtClean="0">
                <a:solidFill>
                  <a:srgbClr val="0000CC"/>
                </a:solidFill>
                <a:latin typeface="楷体" panose="02010609060101010101" pitchFamily="49" charset="-122"/>
                <a:ea typeface="楷体" panose="02010609060101010101" pitchFamily="49" charset="-122"/>
              </a:rPr>
              <a:t>地球</a:t>
            </a:r>
            <a:r>
              <a:rPr lang="en-US" altLang="zh-CN" sz="2400" b="1" dirty="0" smtClean="0">
                <a:solidFill>
                  <a:srgbClr val="0000CC"/>
                </a:solidFill>
                <a:latin typeface="楷体" panose="02010609060101010101" pitchFamily="49" charset="-122"/>
                <a:ea typeface="楷体" panose="02010609060101010101" pitchFamily="49" charset="-122"/>
              </a:rPr>
              <a:t>9mm</a:t>
            </a:r>
            <a:r>
              <a:rPr lang="en-US" altLang="zh-CN" sz="2400" b="1" dirty="0">
                <a:solidFill>
                  <a:srgbClr val="0000CC"/>
                </a:solidFill>
                <a:latin typeface="楷体" panose="02010609060101010101" pitchFamily="49" charset="-122"/>
                <a:ea typeface="楷体" panose="02010609060101010101" pitchFamily="49" charset="-122"/>
              </a:rPr>
              <a:t>)</a:t>
            </a:r>
            <a:endParaRPr lang="zh-CN" altLang="en-US" sz="2400" b="1" dirty="0">
              <a:solidFill>
                <a:srgbClr val="0000CC"/>
              </a:solidFill>
              <a:latin typeface="楷体" panose="02010609060101010101" pitchFamily="49" charset="-122"/>
              <a:ea typeface="楷体" panose="02010609060101010101" pitchFamily="49" charset="-122"/>
            </a:endParaRPr>
          </a:p>
        </p:txBody>
      </p:sp>
      <p:pic>
        <p:nvPicPr>
          <p:cNvPr id="10" name="图片 9"/>
          <p:cNvPicPr>
            <a:picLocks noChangeAspect="1"/>
          </p:cNvPicPr>
          <p:nvPr/>
        </p:nvPicPr>
        <p:blipFill>
          <a:blip r:embed="rId3"/>
          <a:stretch>
            <a:fillRect/>
          </a:stretch>
        </p:blipFill>
        <p:spPr>
          <a:xfrm>
            <a:off x="683568" y="1374883"/>
            <a:ext cx="2805414" cy="1127631"/>
          </a:xfrm>
          <a:prstGeom prst="rect">
            <a:avLst/>
          </a:prstGeom>
        </p:spPr>
      </p:pic>
      <p:pic>
        <p:nvPicPr>
          <p:cNvPr id="11" name="图片 10"/>
          <p:cNvPicPr>
            <a:picLocks noChangeAspect="1"/>
          </p:cNvPicPr>
          <p:nvPr/>
        </p:nvPicPr>
        <p:blipFill>
          <a:blip r:embed="rId4"/>
          <a:stretch>
            <a:fillRect/>
          </a:stretch>
        </p:blipFill>
        <p:spPr>
          <a:xfrm>
            <a:off x="775278" y="2535724"/>
            <a:ext cx="3164013" cy="1140681"/>
          </a:xfrm>
          <a:prstGeom prst="rect">
            <a:avLst/>
          </a:prstGeom>
        </p:spPr>
      </p:pic>
      <p:pic>
        <p:nvPicPr>
          <p:cNvPr id="12" name="图片 11"/>
          <p:cNvPicPr>
            <a:picLocks noChangeAspect="1"/>
          </p:cNvPicPr>
          <p:nvPr/>
        </p:nvPicPr>
        <p:blipFill>
          <a:blip r:embed="rId5"/>
          <a:stretch>
            <a:fillRect/>
          </a:stretch>
        </p:blipFill>
        <p:spPr>
          <a:xfrm>
            <a:off x="1195864" y="3729592"/>
            <a:ext cx="1719952" cy="438278"/>
          </a:xfrm>
          <a:prstGeom prst="rect">
            <a:avLst/>
          </a:prstGeom>
        </p:spPr>
      </p:pic>
      <p:pic>
        <p:nvPicPr>
          <p:cNvPr id="13" name="图片 12"/>
          <p:cNvPicPr>
            <a:picLocks noChangeAspect="1"/>
          </p:cNvPicPr>
          <p:nvPr/>
        </p:nvPicPr>
        <p:blipFill>
          <a:blip r:embed="rId6"/>
          <a:stretch>
            <a:fillRect/>
          </a:stretch>
        </p:blipFill>
        <p:spPr>
          <a:xfrm>
            <a:off x="753347" y="4247490"/>
            <a:ext cx="3440531" cy="1062147"/>
          </a:xfrm>
          <a:prstGeom prst="rect">
            <a:avLst/>
          </a:prstGeom>
        </p:spPr>
      </p:pic>
      <p:pic>
        <p:nvPicPr>
          <p:cNvPr id="14" name="图片 13"/>
          <p:cNvPicPr>
            <a:picLocks noChangeAspect="1"/>
          </p:cNvPicPr>
          <p:nvPr/>
        </p:nvPicPr>
        <p:blipFill>
          <a:blip r:embed="rId7"/>
          <a:stretch>
            <a:fillRect/>
          </a:stretch>
        </p:blipFill>
        <p:spPr>
          <a:xfrm>
            <a:off x="825699" y="5236869"/>
            <a:ext cx="3962325" cy="68313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ppt_x"/>
                                          </p:val>
                                        </p:tav>
                                        <p:tav tm="100000">
                                          <p:val>
                                            <p:strVal val="#ppt_x"/>
                                          </p:val>
                                        </p:tav>
                                      </p:tavLst>
                                    </p:anim>
                                    <p:anim calcmode="lin" valueType="num">
                                      <p:cBhvr additive="base">
                                        <p:cTn id="3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500" fill="hold"/>
                                        <p:tgtEl>
                                          <p:spTgt spid="5"/>
                                        </p:tgtEl>
                                        <p:attrNameLst>
                                          <p:attrName>ppt_x</p:attrName>
                                        </p:attrNameLst>
                                      </p:cBhvr>
                                      <p:tavLst>
                                        <p:tav tm="0">
                                          <p:val>
                                            <p:strVal val="#ppt_x"/>
                                          </p:val>
                                        </p:tav>
                                        <p:tav tm="100000">
                                          <p:val>
                                            <p:strVal val="#ppt_x"/>
                                          </p:val>
                                        </p:tav>
                                      </p:tavLst>
                                    </p:anim>
                                    <p:anim calcmode="lin" valueType="num">
                                      <p:cBhvr additive="base">
                                        <p:cTn id="44" dur="500" fill="hold"/>
                                        <p:tgtEl>
                                          <p:spTgt spid="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additive="base">
                                        <p:cTn id="47" dur="500" fill="hold"/>
                                        <p:tgtEl>
                                          <p:spTgt spid="6"/>
                                        </p:tgtEl>
                                        <p:attrNameLst>
                                          <p:attrName>ppt_x</p:attrName>
                                        </p:attrNameLst>
                                      </p:cBhvr>
                                      <p:tavLst>
                                        <p:tav tm="0">
                                          <p:val>
                                            <p:strVal val="#ppt_x"/>
                                          </p:val>
                                        </p:tav>
                                        <p:tav tm="100000">
                                          <p:val>
                                            <p:strVal val="#ppt_x"/>
                                          </p:val>
                                        </p:tav>
                                      </p:tavLst>
                                    </p:anim>
                                    <p:anim calcmode="lin" valueType="num">
                                      <p:cBhvr additive="base">
                                        <p:cTn id="48" dur="500" fill="hold"/>
                                        <p:tgtEl>
                                          <p:spTgt spid="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cBhvr additive="base">
                                        <p:cTn id="51" dur="500" fill="hold"/>
                                        <p:tgtEl>
                                          <p:spTgt spid="9"/>
                                        </p:tgtEl>
                                        <p:attrNameLst>
                                          <p:attrName>ppt_x</p:attrName>
                                        </p:attrNameLst>
                                      </p:cBhvr>
                                      <p:tavLst>
                                        <p:tav tm="0">
                                          <p:val>
                                            <p:strVal val="#ppt_x"/>
                                          </p:val>
                                        </p:tav>
                                        <p:tav tm="100000">
                                          <p:val>
                                            <p:strVal val="#ppt_x"/>
                                          </p:val>
                                        </p:tav>
                                      </p:tavLst>
                                    </p:anim>
                                    <p:anim calcmode="lin" valueType="num">
                                      <p:cBhvr additive="base">
                                        <p:cTn id="5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692696"/>
            <a:ext cx="7886700" cy="5484267"/>
          </a:xfrm>
        </p:spPr>
        <p:txBody>
          <a:bodyPr/>
          <a:lstStyle/>
          <a:p>
            <a:pPr marL="0" indent="0" algn="just">
              <a:lnSpc>
                <a:spcPct val="150000"/>
              </a:lnSpc>
              <a:buNone/>
            </a:pPr>
            <a:r>
              <a:rPr lang="zh-CN" altLang="en-US" sz="2400" b="1" dirty="0" smtClean="0">
                <a:latin typeface="+mn-ea"/>
              </a:rPr>
              <a:t>③第三宇宙速度</a:t>
            </a:r>
            <a:r>
              <a:rPr lang="en-US" altLang="zh-CN" sz="2400" b="1" dirty="0" smtClean="0">
                <a:latin typeface="+mn-ea"/>
              </a:rPr>
              <a:t>(</a:t>
            </a:r>
            <a:r>
              <a:rPr lang="zh-CN" altLang="en-US" sz="2400" b="1" dirty="0" smtClean="0">
                <a:latin typeface="+mn-ea"/>
              </a:rPr>
              <a:t>地面参考系</a:t>
            </a:r>
            <a:r>
              <a:rPr lang="en-US" altLang="zh-CN" sz="2400" b="1" dirty="0" smtClean="0">
                <a:latin typeface="+mn-ea"/>
              </a:rPr>
              <a:t>)</a:t>
            </a:r>
            <a:endParaRPr lang="en-US" altLang="zh-CN" sz="2400" b="1" dirty="0" smtClean="0">
              <a:latin typeface="+mn-ea"/>
            </a:endParaRPr>
          </a:p>
          <a:p>
            <a:pPr marL="0" indent="0">
              <a:buNone/>
            </a:pPr>
            <a:endParaRPr lang="en-US" altLang="zh-CN" dirty="0"/>
          </a:p>
          <a:p>
            <a:pPr marL="0" indent="0">
              <a:buNone/>
            </a:pPr>
            <a:endParaRPr lang="zh-CN" altLang="en-US" dirty="0"/>
          </a:p>
        </p:txBody>
      </p:sp>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a:p>
        </p:txBody>
      </p:sp>
      <p:sp>
        <p:nvSpPr>
          <p:cNvPr id="5" name="文本框 4"/>
          <p:cNvSpPr txBox="1"/>
          <p:nvPr/>
        </p:nvSpPr>
        <p:spPr>
          <a:xfrm>
            <a:off x="755571" y="5920559"/>
            <a:ext cx="5963492" cy="587853"/>
          </a:xfrm>
          <a:prstGeom prst="rect">
            <a:avLst/>
          </a:prstGeom>
          <a:noFill/>
        </p:spPr>
        <p:txBody>
          <a:bodyPr wrap="none" rtlCol="0">
            <a:spAutoFit/>
          </a:bodyPr>
          <a:lstStyle/>
          <a:p>
            <a:pPr algn="just">
              <a:lnSpc>
                <a:spcPct val="150000"/>
              </a:lnSpc>
            </a:pPr>
            <a:r>
              <a:rPr lang="en-US" altLang="zh-CN" sz="2400" b="1" i="1" dirty="0" smtClean="0">
                <a:solidFill>
                  <a:srgbClr val="0000CC"/>
                </a:solidFill>
                <a:latin typeface="Times New Roman" panose="02020603050405020304" pitchFamily="18" charset="0"/>
                <a:ea typeface="华文新魏" panose="02010800040101010101" pitchFamily="2" charset="-122"/>
                <a:cs typeface="Times New Roman" panose="02020603050405020304" pitchFamily="18" charset="0"/>
              </a:rPr>
              <a:t>v</a:t>
            </a:r>
            <a:r>
              <a:rPr lang="en-US" altLang="zh-CN" sz="2400" b="1" baseline="-25000" dirty="0" smtClean="0">
                <a:solidFill>
                  <a:srgbClr val="0000CC"/>
                </a:solidFill>
                <a:latin typeface="Times New Roman" panose="02020603050405020304" pitchFamily="18" charset="0"/>
                <a:ea typeface="华文新魏" panose="02010800040101010101" pitchFamily="2" charset="-122"/>
                <a:cs typeface="Times New Roman" panose="02020603050405020304" pitchFamily="18" charset="0"/>
              </a:rPr>
              <a:t>3</a:t>
            </a:r>
            <a:r>
              <a:rPr lang="zh-CN" altLang="en-US" sz="2400" dirty="0" smtClean="0">
                <a:solidFill>
                  <a:srgbClr val="0000CC"/>
                </a:solidFill>
                <a:latin typeface="华文新魏" panose="02010800040101010101" pitchFamily="2" charset="-122"/>
                <a:ea typeface="华文新魏" panose="02010800040101010101" pitchFamily="2" charset="-122"/>
              </a:rPr>
              <a:t>是飞船经过火箭推进后相对地球的速度。</a:t>
            </a:r>
            <a:endParaRPr lang="zh-CN" altLang="en-US" sz="2400" dirty="0">
              <a:solidFill>
                <a:srgbClr val="0000CC"/>
              </a:solidFill>
              <a:latin typeface="华文新魏" panose="02010800040101010101" pitchFamily="2" charset="-122"/>
              <a:ea typeface="华文新魏" panose="02010800040101010101" pitchFamily="2" charset="-122"/>
            </a:endParaRPr>
          </a:p>
        </p:txBody>
      </p:sp>
      <p:pic>
        <p:nvPicPr>
          <p:cNvPr id="6" name="图片 5"/>
          <p:cNvPicPr>
            <a:picLocks noChangeAspect="1"/>
          </p:cNvPicPr>
          <p:nvPr/>
        </p:nvPicPr>
        <p:blipFill>
          <a:blip r:embed="rId1"/>
          <a:stretch>
            <a:fillRect/>
          </a:stretch>
        </p:blipFill>
        <p:spPr>
          <a:xfrm>
            <a:off x="755577" y="1340768"/>
            <a:ext cx="3744416" cy="1021405"/>
          </a:xfrm>
          <a:prstGeom prst="rect">
            <a:avLst/>
          </a:prstGeom>
        </p:spPr>
      </p:pic>
      <p:pic>
        <p:nvPicPr>
          <p:cNvPr id="7" name="图片 6"/>
          <p:cNvPicPr>
            <a:picLocks noChangeAspect="1"/>
          </p:cNvPicPr>
          <p:nvPr/>
        </p:nvPicPr>
        <p:blipFill>
          <a:blip r:embed="rId2"/>
          <a:stretch>
            <a:fillRect/>
          </a:stretch>
        </p:blipFill>
        <p:spPr>
          <a:xfrm>
            <a:off x="755577" y="2399696"/>
            <a:ext cx="3960440" cy="526031"/>
          </a:xfrm>
          <a:prstGeom prst="rect">
            <a:avLst/>
          </a:prstGeom>
        </p:spPr>
      </p:pic>
      <p:pic>
        <p:nvPicPr>
          <p:cNvPr id="8" name="图片 7"/>
          <p:cNvPicPr>
            <a:picLocks noChangeAspect="1"/>
          </p:cNvPicPr>
          <p:nvPr/>
        </p:nvPicPr>
        <p:blipFill>
          <a:blip r:embed="rId3"/>
          <a:stretch>
            <a:fillRect/>
          </a:stretch>
        </p:blipFill>
        <p:spPr>
          <a:xfrm>
            <a:off x="721361" y="3010493"/>
            <a:ext cx="5794855" cy="1035214"/>
          </a:xfrm>
          <a:prstGeom prst="rect">
            <a:avLst/>
          </a:prstGeom>
        </p:spPr>
      </p:pic>
      <p:pic>
        <p:nvPicPr>
          <p:cNvPr id="9" name="图片 8"/>
          <p:cNvPicPr>
            <a:picLocks noChangeAspect="1"/>
          </p:cNvPicPr>
          <p:nvPr/>
        </p:nvPicPr>
        <p:blipFill>
          <a:blip r:embed="rId4"/>
          <a:stretch>
            <a:fillRect/>
          </a:stretch>
        </p:blipFill>
        <p:spPr>
          <a:xfrm>
            <a:off x="765172" y="4044766"/>
            <a:ext cx="3302772" cy="1128992"/>
          </a:xfrm>
          <a:prstGeom prst="rect">
            <a:avLst/>
          </a:prstGeom>
        </p:spPr>
      </p:pic>
      <p:pic>
        <p:nvPicPr>
          <p:cNvPr id="10" name="图片 9"/>
          <p:cNvPicPr>
            <a:picLocks noChangeAspect="1"/>
          </p:cNvPicPr>
          <p:nvPr/>
        </p:nvPicPr>
        <p:blipFill>
          <a:blip r:embed="rId5"/>
          <a:stretch>
            <a:fillRect/>
          </a:stretch>
        </p:blipFill>
        <p:spPr>
          <a:xfrm>
            <a:off x="811490" y="5135019"/>
            <a:ext cx="5056654" cy="77878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
        <p:nvSpPr>
          <p:cNvPr id="4" name="灯片编号占位符 3"/>
          <p:cNvSpPr>
            <a:spLocks noGrp="1"/>
          </p:cNvSpPr>
          <p:nvPr>
            <p:ph type="sldNum" sz="quarter" idx="12"/>
          </p:nvPr>
        </p:nvSpPr>
        <p:spPr/>
        <p:txBody>
          <a:bodyPr/>
          <a:p>
            <a:pPr>
              <a:defRPr/>
            </a:pPr>
            <a:fld id="{561E39DC-0725-48F8-9F0C-20F2DD89ACFF}" type="slidenum">
              <a:rPr lang="zh-CN" altLang="en-US" smtClean="0"/>
            </a:fld>
            <a:endParaRPr lang="zh-CN" altLang="en-US"/>
          </a:p>
        </p:txBody>
      </p:sp>
    </p:spTree>
  </p:cSld>
  <p:clrMapOvr>
    <a:masterClrMapping/>
  </p:clrMapOvr>
  <p:transition spd="med">
    <p:pull/>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7"/>
            <a:ext cx="7886700" cy="687610"/>
          </a:xfrm>
        </p:spPr>
        <p:txBody>
          <a:bodyPr>
            <a:normAutofit/>
          </a:bodyPr>
          <a:lstStyle/>
          <a:p>
            <a:r>
              <a:rPr kumimoji="1" lang="en-US" altLang="zh-CN" sz="3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3200" b="1"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4.5 </a:t>
            </a:r>
            <a:r>
              <a:rPr kumimoji="1" lang="zh-CN" altLang="en-US" sz="3200" b="1"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碰撞</a:t>
            </a:r>
            <a:endParaRPr lang="zh-CN" altLang="en-US" sz="3200" dirty="0"/>
          </a:p>
        </p:txBody>
      </p:sp>
      <p:sp>
        <p:nvSpPr>
          <p:cNvPr id="3" name="内容占位符 2"/>
          <p:cNvSpPr>
            <a:spLocks noGrp="1"/>
          </p:cNvSpPr>
          <p:nvPr>
            <p:ph idx="1"/>
          </p:nvPr>
        </p:nvSpPr>
        <p:spPr>
          <a:xfrm>
            <a:off x="628650" y="1268760"/>
            <a:ext cx="7886700" cy="4908203"/>
          </a:xfrm>
        </p:spPr>
        <p:txBody>
          <a:bodyPr>
            <a:normAutofit lnSpcReduction="10000"/>
          </a:bodyPr>
          <a:lstStyle/>
          <a:p>
            <a:pPr marL="0" indent="0">
              <a:lnSpc>
                <a:spcPct val="150000"/>
              </a:lnSpc>
              <a:buNone/>
            </a:pPr>
            <a:r>
              <a:rPr lang="zh-CN" altLang="en-US" sz="2400" b="1" dirty="0" smtClean="0"/>
              <a:t>        两个物体接近或接触，在较短时间内发生强烈相互作用的过程称为</a:t>
            </a:r>
            <a:r>
              <a:rPr lang="zh-CN" altLang="en-US" sz="2400" b="1" dirty="0" smtClean="0">
                <a:solidFill>
                  <a:srgbClr val="C00000"/>
                </a:solidFill>
                <a:latin typeface="黑体" panose="02010609060101010101" pitchFamily="49" charset="-122"/>
                <a:ea typeface="黑体" panose="02010609060101010101" pitchFamily="49" charset="-122"/>
              </a:rPr>
              <a:t>碰撞</a:t>
            </a:r>
            <a:r>
              <a:rPr lang="zh-CN" altLang="en-US" sz="2400" b="1" dirty="0" smtClean="0"/>
              <a:t>。</a:t>
            </a:r>
            <a:endParaRPr lang="en-US" altLang="zh-CN" sz="2400" b="1" dirty="0" smtClean="0"/>
          </a:p>
          <a:p>
            <a:pPr marL="0" indent="0">
              <a:lnSpc>
                <a:spcPct val="150000"/>
              </a:lnSpc>
              <a:buNone/>
            </a:pPr>
            <a:r>
              <a:rPr lang="en-US" altLang="zh-CN" sz="2400" b="1" dirty="0"/>
              <a:t> </a:t>
            </a:r>
            <a:r>
              <a:rPr lang="en-US" altLang="zh-CN" sz="2400" b="1" dirty="0" smtClean="0"/>
              <a:t>       </a:t>
            </a:r>
            <a:r>
              <a:rPr lang="zh-CN" altLang="en-US" sz="2400" b="1" dirty="0" smtClean="0"/>
              <a:t>①微观粒子的碰撞</a:t>
            </a:r>
            <a:r>
              <a:rPr lang="zh-CN" altLang="en-US" sz="2400" b="1" dirty="0"/>
              <a:t>；</a:t>
            </a:r>
            <a:endParaRPr lang="en-US" altLang="zh-CN" sz="2400" b="1" dirty="0" smtClean="0"/>
          </a:p>
          <a:p>
            <a:pPr marL="0" indent="0">
              <a:lnSpc>
                <a:spcPct val="150000"/>
              </a:lnSpc>
              <a:buNone/>
            </a:pPr>
            <a:r>
              <a:rPr lang="zh-CN" altLang="en-US" sz="2400" b="1" dirty="0" smtClean="0"/>
              <a:t>        ②两个台球的碰撞；</a:t>
            </a:r>
            <a:endParaRPr lang="en-US" altLang="zh-CN" sz="2400" b="1" dirty="0" smtClean="0"/>
          </a:p>
          <a:p>
            <a:pPr marL="0" indent="0">
              <a:lnSpc>
                <a:spcPct val="150000"/>
              </a:lnSpc>
              <a:buNone/>
            </a:pPr>
            <a:r>
              <a:rPr lang="en-US" altLang="zh-CN" sz="2400" b="1" dirty="0"/>
              <a:t> </a:t>
            </a:r>
            <a:r>
              <a:rPr lang="en-US" altLang="zh-CN" sz="2400" b="1" dirty="0" smtClean="0"/>
              <a:t>       </a:t>
            </a:r>
            <a:r>
              <a:rPr lang="zh-CN" altLang="en-US" sz="2400" b="1" dirty="0" smtClean="0"/>
              <a:t>③星系的碰撞；</a:t>
            </a:r>
            <a:endParaRPr lang="en-US" altLang="zh-CN" sz="2400" b="1" dirty="0" smtClean="0"/>
          </a:p>
          <a:p>
            <a:pPr marL="0" indent="0">
              <a:lnSpc>
                <a:spcPct val="150000"/>
              </a:lnSpc>
              <a:buNone/>
            </a:pPr>
            <a:r>
              <a:rPr lang="en-US" altLang="zh-CN" sz="2400" b="1" dirty="0"/>
              <a:t> </a:t>
            </a:r>
            <a:r>
              <a:rPr lang="en-US" altLang="zh-CN" sz="2400" b="1" dirty="0" smtClean="0"/>
              <a:t>        ……</a:t>
            </a:r>
            <a:endParaRPr lang="en-US" altLang="zh-CN" sz="2400" b="1" dirty="0"/>
          </a:p>
          <a:p>
            <a:pPr marL="0" indent="0">
              <a:lnSpc>
                <a:spcPct val="150000"/>
              </a:lnSpc>
              <a:buNone/>
            </a:pPr>
            <a:r>
              <a:rPr lang="zh-CN" altLang="en-US" sz="2400" b="1" dirty="0" smtClean="0">
                <a:latin typeface="宋体" panose="02010600030101010101" pitchFamily="2" charset="-122"/>
                <a:ea typeface="宋体" panose="02010600030101010101" pitchFamily="2" charset="-122"/>
              </a:rPr>
              <a:t>    </a:t>
            </a:r>
            <a:r>
              <a:rPr lang="zh-CN" altLang="en-US" sz="2400" b="1" dirty="0" smtClean="0"/>
              <a:t>通过碰撞前后的运动状态的变化，反推相互作用的性质或粒子的结构。</a:t>
            </a:r>
            <a:endParaRPr lang="en-US" altLang="zh-CN" sz="2400" b="1" dirty="0" smtClean="0"/>
          </a:p>
          <a:p>
            <a:pPr marL="0" indent="0">
              <a:lnSpc>
                <a:spcPct val="150000"/>
              </a:lnSpc>
              <a:buNone/>
            </a:pPr>
            <a:endParaRPr lang="zh-CN" altLang="en-US" sz="2400" b="1" dirty="0"/>
          </a:p>
        </p:txBody>
      </p:sp>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a:p>
        </p:txBody>
      </p:sp>
    </p:spTree>
    <p:controls>
      <mc:AlternateContent xmlns:mc="http://schemas.openxmlformats.org/markup-compatibility/2006">
        <mc:Choice xmlns:v="urn:schemas-microsoft-com:vml" Requires="v">
          <p:control spid="1056" name="" r:id="rId1" imgW="4320480" imgH="2301805"/>
        </mc:Choice>
        <mc:Fallback>
          <p:control name="" r:id="rId1" imgW="4320480" imgH="2301805">
            <p:pic>
              <p:nvPicPr>
                <p:cNvPr id="0" name="Host Control  1055"/>
                <p:cNvPicPr preferRelativeResize="0">
                  <a:picLocks noChangeArrowheads="1" noChangeShapeType="1"/>
                </p:cNvPicPr>
                <p:nvPr/>
              </p:nvPicPr>
              <p:blipFill>
                <a:blip r:embed="rId2"/>
                <a:srcRect/>
                <a:stretch>
                  <a:fillRect/>
                </a:stretch>
              </p:blipFill>
              <p:spPr bwMode="auto">
                <a:xfrm>
                  <a:off x="3995936" y="2204864"/>
                  <a:ext cx="4320480" cy="230180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764704"/>
            <a:ext cx="7886700" cy="5412259"/>
          </a:xfrm>
        </p:spPr>
        <p:txBody>
          <a:bodyPr>
            <a:normAutofit/>
          </a:bodyPr>
          <a:lstStyle/>
          <a:p>
            <a:pPr marL="0" indent="0">
              <a:lnSpc>
                <a:spcPct val="150000"/>
              </a:lnSpc>
              <a:buNone/>
            </a:pPr>
            <a:r>
              <a:rPr lang="en-US" altLang="zh-CN" sz="2600" b="1" dirty="0" smtClean="0">
                <a:solidFill>
                  <a:srgbClr val="C00000"/>
                </a:solidFill>
                <a:latin typeface="黑体" panose="02010609060101010101" pitchFamily="49" charset="-122"/>
                <a:ea typeface="黑体" panose="02010609060101010101" pitchFamily="49" charset="-122"/>
              </a:rPr>
              <a:t>1</a:t>
            </a:r>
            <a:r>
              <a:rPr lang="zh-CN" altLang="en-US" sz="2600" b="1" dirty="0" smtClean="0">
                <a:solidFill>
                  <a:srgbClr val="C00000"/>
                </a:solidFill>
                <a:latin typeface="黑体" panose="02010609060101010101" pitchFamily="49" charset="-122"/>
                <a:ea typeface="黑体" panose="02010609060101010101" pitchFamily="49" charset="-122"/>
              </a:rPr>
              <a:t>、完全非弹性碰撞</a:t>
            </a:r>
            <a:r>
              <a:rPr lang="en-US" altLang="zh-CN" sz="2600" b="1" dirty="0" smtClean="0">
                <a:latin typeface="+mn-ea"/>
              </a:rPr>
              <a:t>——</a:t>
            </a:r>
            <a:r>
              <a:rPr lang="zh-CN" altLang="en-US" sz="2600" b="1" dirty="0" smtClean="0">
                <a:latin typeface="+mn-ea"/>
              </a:rPr>
              <a:t>碰撞后不分开</a:t>
            </a:r>
            <a:endParaRPr lang="en-US" altLang="zh-CN" sz="2600" b="1" dirty="0" smtClean="0">
              <a:latin typeface="+mn-ea"/>
            </a:endParaRPr>
          </a:p>
          <a:p>
            <a:pPr marL="0" indent="0">
              <a:lnSpc>
                <a:spcPct val="150000"/>
              </a:lnSpc>
              <a:buNone/>
            </a:pPr>
            <a:r>
              <a:rPr lang="zh-CN" altLang="en-US" sz="2400" b="1" dirty="0" smtClean="0">
                <a:latin typeface="+mn-ea"/>
              </a:rPr>
              <a:t>初态：</a:t>
            </a:r>
            <a:endParaRPr lang="en-US" altLang="zh-CN" sz="2400" b="1" dirty="0" smtClean="0">
              <a:latin typeface="+mn-ea"/>
            </a:endParaRPr>
          </a:p>
          <a:p>
            <a:pPr marL="0" indent="0">
              <a:lnSpc>
                <a:spcPct val="150000"/>
              </a:lnSpc>
              <a:buNone/>
            </a:pPr>
            <a:r>
              <a:rPr lang="zh-CN" altLang="en-US" sz="2400" b="1" dirty="0" smtClean="0">
                <a:latin typeface="+mn-ea"/>
              </a:rPr>
              <a:t>末态：一起不再分开，具有共同速度，根据动量守恒有</a:t>
            </a:r>
            <a:endParaRPr lang="en-US" altLang="zh-CN" sz="2400" b="1" dirty="0" smtClean="0">
              <a:latin typeface="+mn-ea"/>
            </a:endParaRPr>
          </a:p>
          <a:p>
            <a:pPr marL="0" indent="0">
              <a:lnSpc>
                <a:spcPct val="150000"/>
              </a:lnSpc>
              <a:buNone/>
            </a:pPr>
            <a:endParaRPr lang="en-US" altLang="zh-CN" sz="2400" b="1" dirty="0" smtClean="0">
              <a:latin typeface="+mn-ea"/>
            </a:endParaRPr>
          </a:p>
          <a:p>
            <a:pPr marL="0" indent="0">
              <a:lnSpc>
                <a:spcPct val="150000"/>
              </a:lnSpc>
              <a:buNone/>
            </a:pPr>
            <a:endParaRPr lang="en-US" altLang="zh-CN" sz="2400" b="1" dirty="0">
              <a:latin typeface="+mn-ea"/>
            </a:endParaRPr>
          </a:p>
          <a:p>
            <a:pPr marL="0" indent="0">
              <a:lnSpc>
                <a:spcPct val="150000"/>
              </a:lnSpc>
              <a:buNone/>
            </a:pPr>
            <a:r>
              <a:rPr lang="zh-CN" altLang="en-US" sz="2400" b="1" dirty="0">
                <a:latin typeface="+mn-ea"/>
              </a:rPr>
              <a:t>这个速度也是碰撞前后质点系的质心速度</a:t>
            </a:r>
            <a:r>
              <a:rPr lang="zh-CN" altLang="en-US" sz="2400" b="1" dirty="0" smtClean="0">
                <a:latin typeface="+mn-ea"/>
              </a:rPr>
              <a:t>。</a:t>
            </a:r>
            <a:endParaRPr lang="en-US" altLang="zh-CN" sz="2400" b="1" dirty="0" smtClean="0">
              <a:latin typeface="+mn-ea"/>
            </a:endParaRPr>
          </a:p>
          <a:p>
            <a:pPr marL="0" indent="0">
              <a:lnSpc>
                <a:spcPct val="150000"/>
              </a:lnSpc>
              <a:buNone/>
            </a:pPr>
            <a:endParaRPr lang="zh-CN" altLang="en-US" sz="2400" b="1" dirty="0">
              <a:latin typeface="+mn-ea"/>
            </a:endParaRPr>
          </a:p>
        </p:txBody>
      </p:sp>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a:p>
        </p:txBody>
      </p:sp>
      <p:pic>
        <p:nvPicPr>
          <p:cNvPr id="6" name="图片 5"/>
          <p:cNvPicPr>
            <a:picLocks noChangeAspect="1"/>
          </p:cNvPicPr>
          <p:nvPr/>
        </p:nvPicPr>
        <p:blipFill>
          <a:blip r:embed="rId1"/>
          <a:stretch>
            <a:fillRect/>
          </a:stretch>
        </p:blipFill>
        <p:spPr>
          <a:xfrm>
            <a:off x="1619672" y="1556792"/>
            <a:ext cx="2092701" cy="601743"/>
          </a:xfrm>
          <a:prstGeom prst="rect">
            <a:avLst/>
          </a:prstGeom>
        </p:spPr>
      </p:pic>
      <p:pic>
        <p:nvPicPr>
          <p:cNvPr id="8" name="图片 7"/>
          <p:cNvPicPr>
            <a:picLocks noChangeAspect="1"/>
          </p:cNvPicPr>
          <p:nvPr/>
        </p:nvPicPr>
        <p:blipFill>
          <a:blip r:embed="rId2"/>
          <a:stretch>
            <a:fillRect/>
          </a:stretch>
        </p:blipFill>
        <p:spPr>
          <a:xfrm>
            <a:off x="1749266" y="2884426"/>
            <a:ext cx="2798070" cy="1172813"/>
          </a:xfrm>
          <a:prstGeom prst="rect">
            <a:avLst/>
          </a:prstGeom>
        </p:spPr>
      </p:pic>
      <p:pic>
        <p:nvPicPr>
          <p:cNvPr id="9" name="图片 8"/>
          <p:cNvPicPr>
            <a:picLocks noChangeAspect="1"/>
          </p:cNvPicPr>
          <p:nvPr/>
        </p:nvPicPr>
        <p:blipFill>
          <a:blip r:embed="rId3"/>
          <a:stretch>
            <a:fillRect/>
          </a:stretch>
        </p:blipFill>
        <p:spPr>
          <a:xfrm>
            <a:off x="1749266" y="4713657"/>
            <a:ext cx="5317574" cy="123213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548680"/>
            <a:ext cx="7886700" cy="5807671"/>
          </a:xfrm>
        </p:spPr>
        <p:txBody>
          <a:bodyPr>
            <a:normAutofit lnSpcReduction="10000"/>
          </a:bodyPr>
          <a:lstStyle/>
          <a:p>
            <a:pPr marL="0" indent="0">
              <a:lnSpc>
                <a:spcPct val="150000"/>
              </a:lnSpc>
              <a:buNone/>
            </a:pPr>
            <a:r>
              <a:rPr lang="zh-CN" altLang="en-US" sz="2400" b="1" dirty="0" smtClean="0"/>
              <a:t>        完全非弹性碰撞失去的动能等于该物体系的内动能</a:t>
            </a:r>
            <a:r>
              <a:rPr lang="zh-CN" altLang="en-US" sz="2400" b="1" dirty="0"/>
              <a:t>，而轨道动能保持不变。</a:t>
            </a:r>
            <a:endParaRPr lang="en-US" altLang="zh-CN" sz="2400" b="1" dirty="0"/>
          </a:p>
          <a:p>
            <a:pPr marL="0" indent="0">
              <a:buNone/>
            </a:pPr>
            <a:endParaRPr lang="en-US" altLang="zh-CN" sz="2400" b="1" dirty="0" smtClean="0"/>
          </a:p>
          <a:p>
            <a:pPr marL="0" indent="0">
              <a:buNone/>
            </a:pPr>
            <a:endParaRPr lang="en-US" altLang="zh-CN" sz="2400" b="1" dirty="0"/>
          </a:p>
          <a:p>
            <a:pPr marL="0" indent="0">
              <a:buNone/>
            </a:pPr>
            <a:endParaRPr lang="en-US" altLang="zh-CN" sz="2400" b="1" dirty="0" smtClean="0"/>
          </a:p>
          <a:p>
            <a:pPr marL="0" indent="0">
              <a:buNone/>
            </a:pPr>
            <a:endParaRPr lang="en-US" altLang="zh-CN" sz="2400" b="1" dirty="0"/>
          </a:p>
          <a:p>
            <a:pPr marL="0" indent="0">
              <a:buNone/>
            </a:pPr>
            <a:endParaRPr lang="en-US" altLang="zh-CN" sz="2400" b="1" dirty="0" smtClean="0"/>
          </a:p>
          <a:p>
            <a:pPr marL="0" indent="0">
              <a:buNone/>
            </a:pPr>
            <a:endParaRPr lang="en-US" altLang="zh-CN" sz="2400" b="1" dirty="0" smtClean="0"/>
          </a:p>
          <a:p>
            <a:pPr marL="0" indent="0">
              <a:lnSpc>
                <a:spcPct val="150000"/>
              </a:lnSpc>
              <a:buNone/>
            </a:pPr>
            <a:r>
              <a:rPr lang="zh-CN" altLang="en-US" sz="2400" b="1" dirty="0"/>
              <a:t> </a:t>
            </a:r>
            <a:r>
              <a:rPr lang="zh-CN" altLang="en-US" sz="2400" b="1" dirty="0" smtClean="0"/>
              <a:t>       损失的动能转化成分子运动的能量即物体的</a:t>
            </a:r>
            <a:r>
              <a:rPr lang="zh-CN" altLang="en-US" sz="2400" b="1" dirty="0"/>
              <a:t>内能。在粒子物理实验中，常利用粒子的碰撞引起的粒子转变来研究粒子的行为和规律。引起粒子转变的能量就是碰撞前粒子的内动能，这一能量叫</a:t>
            </a:r>
            <a:r>
              <a:rPr lang="zh-CN" altLang="en-US" sz="2400" b="1" dirty="0">
                <a:solidFill>
                  <a:srgbClr val="0000CC"/>
                </a:solidFill>
              </a:rPr>
              <a:t>引起转变的资用能</a:t>
            </a:r>
            <a:r>
              <a:rPr lang="zh-CN" altLang="en-US" sz="2400" b="1" dirty="0" smtClean="0"/>
              <a:t>。</a:t>
            </a:r>
            <a:endParaRPr lang="en-US" altLang="zh-CN" sz="2400" b="1" dirty="0"/>
          </a:p>
        </p:txBody>
      </p:sp>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a:p>
        </p:txBody>
      </p:sp>
      <p:sp>
        <p:nvSpPr>
          <p:cNvPr id="6" name="文本框 5"/>
          <p:cNvSpPr txBox="1"/>
          <p:nvPr/>
        </p:nvSpPr>
        <p:spPr>
          <a:xfrm>
            <a:off x="431540" y="2386952"/>
            <a:ext cx="1800200" cy="461665"/>
          </a:xfrm>
          <a:prstGeom prst="rect">
            <a:avLst/>
          </a:prstGeom>
          <a:noFill/>
        </p:spPr>
        <p:txBody>
          <a:bodyPr wrap="square" rtlCol="0">
            <a:spAutoFit/>
          </a:bodyPr>
          <a:lstStyle/>
          <a:p>
            <a:r>
              <a:rPr lang="zh-CN" altLang="en-US" sz="2400" dirty="0" smtClean="0">
                <a:solidFill>
                  <a:srgbClr val="0000CC"/>
                </a:solidFill>
                <a:latin typeface="华文新魏" panose="02010800040101010101" pitchFamily="2" charset="-122"/>
                <a:ea typeface="华文新魏" panose="02010800040101010101" pitchFamily="2" charset="-122"/>
              </a:rPr>
              <a:t>科尼希定理</a:t>
            </a:r>
            <a:endParaRPr lang="zh-CN" altLang="en-US" sz="2400" dirty="0">
              <a:solidFill>
                <a:srgbClr val="0000CC"/>
              </a:solidFill>
              <a:latin typeface="华文新魏" panose="02010800040101010101" pitchFamily="2" charset="-122"/>
              <a:ea typeface="华文新魏" panose="02010800040101010101" pitchFamily="2" charset="-122"/>
            </a:endParaRPr>
          </a:p>
        </p:txBody>
      </p:sp>
      <p:pic>
        <p:nvPicPr>
          <p:cNvPr id="2" name="图片 1"/>
          <p:cNvPicPr>
            <a:picLocks noChangeAspect="1"/>
          </p:cNvPicPr>
          <p:nvPr/>
        </p:nvPicPr>
        <p:blipFill>
          <a:blip r:embed="rId1"/>
          <a:stretch>
            <a:fillRect/>
          </a:stretch>
        </p:blipFill>
        <p:spPr>
          <a:xfrm>
            <a:off x="1331640" y="1513767"/>
            <a:ext cx="5832648" cy="1083936"/>
          </a:xfrm>
          <a:prstGeom prst="rect">
            <a:avLst/>
          </a:prstGeom>
        </p:spPr>
      </p:pic>
      <p:pic>
        <p:nvPicPr>
          <p:cNvPr id="7" name="图片 6"/>
          <p:cNvPicPr>
            <a:picLocks noChangeAspect="1"/>
          </p:cNvPicPr>
          <p:nvPr/>
        </p:nvPicPr>
        <p:blipFill>
          <a:blip r:embed="rId2"/>
          <a:stretch>
            <a:fillRect/>
          </a:stretch>
        </p:blipFill>
        <p:spPr>
          <a:xfrm>
            <a:off x="1907704" y="2523033"/>
            <a:ext cx="5760640" cy="1044934"/>
          </a:xfrm>
          <a:prstGeom prst="rect">
            <a:avLst/>
          </a:prstGeom>
        </p:spPr>
      </p:pic>
      <p:pic>
        <p:nvPicPr>
          <p:cNvPr id="8" name="图片 7"/>
          <p:cNvPicPr>
            <a:picLocks noChangeAspect="1"/>
          </p:cNvPicPr>
          <p:nvPr/>
        </p:nvPicPr>
        <p:blipFill>
          <a:blip r:embed="rId3"/>
          <a:stretch>
            <a:fillRect/>
          </a:stretch>
        </p:blipFill>
        <p:spPr>
          <a:xfrm>
            <a:off x="1907704" y="3561197"/>
            <a:ext cx="1080120" cy="58788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476672"/>
            <a:ext cx="7886700" cy="5700291"/>
          </a:xfrm>
        </p:spPr>
        <p:txBody>
          <a:bodyPr>
            <a:normAutofit/>
          </a:bodyPr>
          <a:lstStyle/>
          <a:p>
            <a:pPr marL="0" indent="0">
              <a:lnSpc>
                <a:spcPct val="150000"/>
              </a:lnSpc>
              <a:buNone/>
            </a:pPr>
            <a:r>
              <a:rPr lang="zh-CN" altLang="en-US" sz="2400" b="1" dirty="0" smtClean="0">
                <a:solidFill>
                  <a:srgbClr val="C00000"/>
                </a:solidFill>
                <a:latin typeface="黑体" panose="02010609060101010101" pitchFamily="49" charset="-122"/>
                <a:ea typeface="黑体" panose="02010609060101010101" pitchFamily="49" charset="-122"/>
              </a:rPr>
              <a:t>例</a:t>
            </a:r>
            <a:r>
              <a:rPr lang="en-US" altLang="zh-CN" sz="2400" b="1" dirty="0" smtClean="0">
                <a:solidFill>
                  <a:srgbClr val="C00000"/>
                </a:solidFill>
                <a:latin typeface="黑体" panose="02010609060101010101" pitchFamily="49" charset="-122"/>
                <a:ea typeface="黑体" panose="02010609060101010101" pitchFamily="49" charset="-122"/>
              </a:rPr>
              <a:t>1</a:t>
            </a:r>
            <a:r>
              <a:rPr lang="zh-CN" altLang="en-US" sz="2400" b="1" dirty="0" smtClean="0">
                <a:solidFill>
                  <a:srgbClr val="C00000"/>
                </a:solidFill>
                <a:latin typeface="黑体" panose="02010609060101010101" pitchFamily="49" charset="-122"/>
                <a:ea typeface="黑体" panose="02010609060101010101" pitchFamily="49" charset="-122"/>
              </a:rPr>
              <a:t> </a:t>
            </a:r>
            <a:endParaRPr lang="en-US" altLang="zh-CN" sz="2400" b="1" dirty="0" smtClean="0"/>
          </a:p>
          <a:p>
            <a:pPr marL="0" indent="0">
              <a:lnSpc>
                <a:spcPct val="150000"/>
              </a:lnSpc>
              <a:buNone/>
            </a:pPr>
            <a:endParaRPr lang="zh-CN" altLang="en-US" sz="2400" b="1" dirty="0"/>
          </a:p>
        </p:txBody>
      </p:sp>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a:p>
        </p:txBody>
      </p:sp>
      <p:sp>
        <p:nvSpPr>
          <p:cNvPr id="7" name="椭圆 6"/>
          <p:cNvSpPr/>
          <p:nvPr/>
        </p:nvSpPr>
        <p:spPr>
          <a:xfrm>
            <a:off x="1542428" y="656692"/>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790466" y="548680"/>
            <a:ext cx="504056"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p:cNvCxnSpPr/>
          <p:nvPr/>
        </p:nvCxnSpPr>
        <p:spPr>
          <a:xfrm>
            <a:off x="1686444" y="800708"/>
            <a:ext cx="59996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5266197" y="656692"/>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5554229" y="548680"/>
            <a:ext cx="504056"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p:cNvCxnSpPr>
            <a:stCxn id="15" idx="2"/>
          </p:cNvCxnSpPr>
          <p:nvPr/>
        </p:nvCxnSpPr>
        <p:spPr>
          <a:xfrm>
            <a:off x="5554229" y="800708"/>
            <a:ext cx="112466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3078498" y="800708"/>
            <a:ext cx="68407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右箭头 19"/>
          <p:cNvSpPr/>
          <p:nvPr/>
        </p:nvSpPr>
        <p:spPr>
          <a:xfrm>
            <a:off x="3981656" y="674694"/>
            <a:ext cx="1008112" cy="252028"/>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21" name="矩形 20"/>
              <p:cNvSpPr/>
              <p:nvPr/>
            </p:nvSpPr>
            <p:spPr>
              <a:xfrm>
                <a:off x="1830460" y="1010378"/>
                <a:ext cx="5814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b="1" i="1">
                              <a:latin typeface="Cambria Math" panose="02040503050406030204" pitchFamily="18" charset="0"/>
                            </a:rPr>
                          </m:ctrlPr>
                        </m:sSubPr>
                        <m:e>
                          <m:acc>
                            <m:accPr>
                              <m:chr m:val="⃗"/>
                              <m:ctrlPr>
                                <a:rPr lang="zh-CN" altLang="en-US" sz="2400" b="1" i="1">
                                  <a:latin typeface="Cambria Math" panose="02040503050406030204" pitchFamily="18" charset="0"/>
                                </a:rPr>
                              </m:ctrlPr>
                            </m:accPr>
                            <m:e>
                              <m:r>
                                <a:rPr lang="zh-CN" altLang="en-US" sz="2400" b="1" i="1">
                                  <a:latin typeface="Cambria Math" panose="02040503050406030204" pitchFamily="18" charset="0"/>
                                </a:rPr>
                                <m:t>𝝊</m:t>
                              </m:r>
                            </m:e>
                          </m:acc>
                        </m:e>
                        <m:sub>
                          <m:r>
                            <a:rPr lang="zh-CN" altLang="en-US" sz="2400" b="0" i="0">
                              <a:latin typeface="Cambria Math" panose="02040503050406030204" pitchFamily="18" charset="0"/>
                            </a:rPr>
                            <m:t>1</m:t>
                          </m:r>
                        </m:sub>
                      </m:sSub>
                    </m:oMath>
                  </m:oMathPara>
                </a14:m>
                <a:endParaRPr lang="zh-CN" altLang="en-US" sz="2400" dirty="0"/>
              </a:p>
            </p:txBody>
          </p:sp>
        </mc:Choice>
        <mc:Fallback>
          <p:sp>
            <p:nvSpPr>
              <p:cNvPr id="21" name="矩形 20"/>
              <p:cNvSpPr>
                <a:spLocks noRot="1" noChangeAspect="1" noMove="1" noResize="1" noEditPoints="1" noAdjustHandles="1" noChangeArrowheads="1" noChangeShapeType="1" noTextEdit="1"/>
              </p:cNvSpPr>
              <p:nvPr/>
            </p:nvSpPr>
            <p:spPr>
              <a:xfrm>
                <a:off x="1830460" y="1010378"/>
                <a:ext cx="581441" cy="461665"/>
              </a:xfrm>
              <a:prstGeom prst="rect">
                <a:avLst/>
              </a:prstGeom>
              <a:blipFill rotWithShape="1">
                <a:blip r:embed="rId1"/>
                <a:stretch>
                  <a:fillRect b="-1333"/>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2" name="矩形 21"/>
              <p:cNvSpPr/>
              <p:nvPr/>
            </p:nvSpPr>
            <p:spPr>
              <a:xfrm>
                <a:off x="3314502" y="1010379"/>
                <a:ext cx="58855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b="1" i="1">
                              <a:latin typeface="Cambria Math" panose="02040503050406030204" pitchFamily="18" charset="0"/>
                            </a:rPr>
                          </m:ctrlPr>
                        </m:sSubPr>
                        <m:e>
                          <m:acc>
                            <m:accPr>
                              <m:chr m:val="⃗"/>
                              <m:ctrlPr>
                                <a:rPr lang="zh-CN" altLang="en-US" sz="2400" b="1" i="1">
                                  <a:latin typeface="Cambria Math" panose="02040503050406030204" pitchFamily="18" charset="0"/>
                                </a:rPr>
                              </m:ctrlPr>
                            </m:accPr>
                            <m:e>
                              <m:r>
                                <a:rPr lang="zh-CN" altLang="en-US" sz="2400" b="1" i="1">
                                  <a:latin typeface="Cambria Math" panose="02040503050406030204" pitchFamily="18" charset="0"/>
                                </a:rPr>
                                <m:t>𝝊</m:t>
                              </m:r>
                            </m:e>
                          </m:acc>
                        </m:e>
                        <m:sub>
                          <m:r>
                            <a:rPr lang="zh-CN" altLang="en-US" sz="2400" b="0" i="0">
                              <a:latin typeface="Cambria Math" panose="02040503050406030204" pitchFamily="18" charset="0"/>
                            </a:rPr>
                            <m:t>2</m:t>
                          </m:r>
                        </m:sub>
                      </m:sSub>
                    </m:oMath>
                  </m:oMathPara>
                </a14:m>
                <a:endParaRPr lang="zh-CN" altLang="en-US" sz="2400" dirty="0"/>
              </a:p>
            </p:txBody>
          </p:sp>
        </mc:Choice>
        <mc:Fallback>
          <p:sp>
            <p:nvSpPr>
              <p:cNvPr id="22" name="矩形 21"/>
              <p:cNvSpPr>
                <a:spLocks noRot="1" noChangeAspect="1" noMove="1" noResize="1" noEditPoints="1" noAdjustHandles="1" noChangeArrowheads="1" noChangeShapeType="1" noTextEdit="1"/>
              </p:cNvSpPr>
              <p:nvPr/>
            </p:nvSpPr>
            <p:spPr>
              <a:xfrm>
                <a:off x="3314502" y="1010379"/>
                <a:ext cx="588559" cy="461665"/>
              </a:xfrm>
              <a:prstGeom prst="rect">
                <a:avLst/>
              </a:prstGeom>
              <a:blipFill rotWithShape="1">
                <a:blip r:embed="rId2"/>
                <a:stretch>
                  <a:fillRect b="-1333"/>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3" name="矩形 22"/>
              <p:cNvSpPr/>
              <p:nvPr/>
            </p:nvSpPr>
            <p:spPr>
              <a:xfrm>
                <a:off x="6205502" y="944724"/>
                <a:ext cx="56772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b="1" i="1">
                              <a:latin typeface="Cambria Math" panose="02040503050406030204" pitchFamily="18" charset="0"/>
                            </a:rPr>
                          </m:ctrlPr>
                        </m:sSubPr>
                        <m:e>
                          <m:acc>
                            <m:accPr>
                              <m:chr m:val="⃗"/>
                              <m:ctrlPr>
                                <a:rPr lang="zh-CN" altLang="en-US" sz="2400" b="1" i="1">
                                  <a:latin typeface="Cambria Math" panose="02040503050406030204" pitchFamily="18" charset="0"/>
                                </a:rPr>
                              </m:ctrlPr>
                            </m:accPr>
                            <m:e>
                              <m:r>
                                <a:rPr lang="zh-CN" altLang="en-US" sz="2400" b="1" i="1">
                                  <a:latin typeface="Cambria Math" panose="02040503050406030204" pitchFamily="18" charset="0"/>
                                </a:rPr>
                                <m:t>𝝊</m:t>
                              </m:r>
                            </m:e>
                          </m:acc>
                        </m:e>
                        <m:sub>
                          <m:r>
                            <a:rPr lang="zh-CN" altLang="en-US" sz="2400" b="1" i="0">
                              <a:latin typeface="Cambria Math" panose="02040503050406030204" pitchFamily="18" charset="0"/>
                            </a:rPr>
                            <m:t>𝐜</m:t>
                          </m:r>
                        </m:sub>
                      </m:sSub>
                    </m:oMath>
                  </m:oMathPara>
                </a14:m>
                <a:endParaRPr lang="zh-CN" altLang="en-US" dirty="0"/>
              </a:p>
            </p:txBody>
          </p:sp>
        </mc:Choice>
        <mc:Fallback>
          <p:sp>
            <p:nvSpPr>
              <p:cNvPr id="23" name="矩形 22"/>
              <p:cNvSpPr>
                <a:spLocks noRot="1" noChangeAspect="1" noMove="1" noResize="1" noEditPoints="1" noAdjustHandles="1" noChangeArrowheads="1" noChangeShapeType="1" noTextEdit="1"/>
              </p:cNvSpPr>
              <p:nvPr/>
            </p:nvSpPr>
            <p:spPr>
              <a:xfrm>
                <a:off x="6205502" y="944724"/>
                <a:ext cx="567720" cy="461665"/>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4" name="矩形 23"/>
              <p:cNvSpPr/>
              <p:nvPr/>
            </p:nvSpPr>
            <p:spPr>
              <a:xfrm>
                <a:off x="1403648" y="978088"/>
                <a:ext cx="69044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b="1" i="1">
                              <a:latin typeface="Cambria Math" panose="02040503050406030204" pitchFamily="18" charset="0"/>
                            </a:rPr>
                          </m:ctrlPr>
                        </m:sSubPr>
                        <m:e>
                          <m:r>
                            <a:rPr lang="zh-CN" altLang="en-US" sz="2400" b="1" i="1">
                              <a:latin typeface="Cambria Math" panose="02040503050406030204" pitchFamily="18" charset="0"/>
                            </a:rPr>
                            <m:t>𝒎</m:t>
                          </m:r>
                        </m:e>
                        <m:sub>
                          <m:r>
                            <a:rPr lang="zh-CN" altLang="en-US" sz="2400" b="0" i="0">
                              <a:latin typeface="Cambria Math" panose="02040503050406030204" pitchFamily="18" charset="0"/>
                            </a:rPr>
                            <m:t>1</m:t>
                          </m:r>
                        </m:sub>
                      </m:sSub>
                    </m:oMath>
                  </m:oMathPara>
                </a14:m>
                <a:endParaRPr lang="zh-CN" altLang="en-US" sz="2400" dirty="0"/>
              </a:p>
            </p:txBody>
          </p:sp>
        </mc:Choice>
        <mc:Fallback>
          <p:sp>
            <p:nvSpPr>
              <p:cNvPr id="24" name="矩形 23"/>
              <p:cNvSpPr>
                <a:spLocks noRot="1" noChangeAspect="1" noMove="1" noResize="1" noEditPoints="1" noAdjustHandles="1" noChangeArrowheads="1" noChangeShapeType="1" noTextEdit="1"/>
              </p:cNvSpPr>
              <p:nvPr/>
            </p:nvSpPr>
            <p:spPr>
              <a:xfrm>
                <a:off x="1403648" y="978088"/>
                <a:ext cx="690445" cy="461665"/>
              </a:xfrm>
              <a:prstGeom prst="rect">
                <a:avLst/>
              </a:prstGeom>
              <a:blipFill rotWithShape="1">
                <a:blip r:embed="rId4"/>
                <a:stretch>
                  <a:fillRect b="-1316"/>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5" name="矩形 24"/>
              <p:cNvSpPr/>
              <p:nvPr/>
            </p:nvSpPr>
            <p:spPr>
              <a:xfrm>
                <a:off x="2736930" y="1016732"/>
                <a:ext cx="69756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b="1" i="1">
                              <a:latin typeface="Cambria Math" panose="02040503050406030204" pitchFamily="18" charset="0"/>
                            </a:rPr>
                          </m:ctrlPr>
                        </m:sSubPr>
                        <m:e>
                          <m:r>
                            <a:rPr lang="zh-CN" altLang="en-US" sz="2400" b="1" i="1">
                              <a:latin typeface="Cambria Math" panose="02040503050406030204" pitchFamily="18" charset="0"/>
                            </a:rPr>
                            <m:t>𝒎</m:t>
                          </m:r>
                        </m:e>
                        <m:sub>
                          <m:r>
                            <a:rPr lang="zh-CN" altLang="en-US" sz="2400" b="0" i="0">
                              <a:latin typeface="Cambria Math" panose="02040503050406030204" pitchFamily="18" charset="0"/>
                            </a:rPr>
                            <m:t>2</m:t>
                          </m:r>
                        </m:sub>
                      </m:sSub>
                    </m:oMath>
                  </m:oMathPara>
                </a14:m>
                <a:endParaRPr lang="zh-CN" altLang="en-US" dirty="0"/>
              </a:p>
            </p:txBody>
          </p:sp>
        </mc:Choice>
        <mc:Fallback>
          <p:sp>
            <p:nvSpPr>
              <p:cNvPr id="25" name="矩形 24"/>
              <p:cNvSpPr>
                <a:spLocks noRot="1" noChangeAspect="1" noMove="1" noResize="1" noEditPoints="1" noAdjustHandles="1" noChangeArrowheads="1" noChangeShapeType="1" noTextEdit="1"/>
              </p:cNvSpPr>
              <p:nvPr/>
            </p:nvSpPr>
            <p:spPr>
              <a:xfrm>
                <a:off x="2736930" y="1016732"/>
                <a:ext cx="697563" cy="461665"/>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6" name="矩形 25"/>
              <p:cNvSpPr/>
              <p:nvPr/>
            </p:nvSpPr>
            <p:spPr>
              <a:xfrm>
                <a:off x="4879926" y="965919"/>
                <a:ext cx="147803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b="1" i="1">
                              <a:latin typeface="Cambria Math" panose="02040503050406030204" pitchFamily="18" charset="0"/>
                            </a:rPr>
                          </m:ctrlPr>
                        </m:sSubPr>
                        <m:e>
                          <m:r>
                            <a:rPr lang="zh-CN" altLang="en-US" sz="2400" b="1" i="1">
                              <a:latin typeface="Cambria Math" panose="02040503050406030204" pitchFamily="18" charset="0"/>
                            </a:rPr>
                            <m:t>𝒎</m:t>
                          </m:r>
                        </m:e>
                        <m:sub>
                          <m:r>
                            <a:rPr lang="zh-CN" altLang="en-US" sz="2400" b="0" i="0">
                              <a:latin typeface="Cambria Math" panose="02040503050406030204" pitchFamily="18" charset="0"/>
                            </a:rPr>
                            <m:t>1</m:t>
                          </m:r>
                        </m:sub>
                      </m:sSub>
                      <m:r>
                        <a:rPr lang="zh-CN" altLang="en-US" sz="2400" b="0" i="0">
                          <a:latin typeface="Cambria Math" panose="02040503050406030204" pitchFamily="18" charset="0"/>
                        </a:rPr>
                        <m:t>+</m:t>
                      </m:r>
                      <m:sSub>
                        <m:sSubPr>
                          <m:ctrlPr>
                            <a:rPr lang="zh-CN" altLang="en-US" sz="2400" b="0" i="1">
                              <a:latin typeface="Cambria Math" panose="02040503050406030204" pitchFamily="18" charset="0"/>
                            </a:rPr>
                          </m:ctrlPr>
                        </m:sSubPr>
                        <m:e>
                          <m:r>
                            <a:rPr lang="zh-CN" altLang="en-US" sz="2400" b="1" i="1">
                              <a:latin typeface="Cambria Math" panose="02040503050406030204" pitchFamily="18" charset="0"/>
                            </a:rPr>
                            <m:t>𝒎</m:t>
                          </m:r>
                        </m:e>
                        <m:sub>
                          <m:r>
                            <a:rPr lang="zh-CN" altLang="en-US" sz="2400" b="0" i="0">
                              <a:latin typeface="Cambria Math" panose="02040503050406030204" pitchFamily="18" charset="0"/>
                            </a:rPr>
                            <m:t>2</m:t>
                          </m:r>
                        </m:sub>
                      </m:sSub>
                    </m:oMath>
                  </m:oMathPara>
                </a14:m>
                <a:endParaRPr lang="zh-CN" altLang="en-US" sz="2400" dirty="0"/>
              </a:p>
            </p:txBody>
          </p:sp>
        </mc:Choice>
        <mc:Fallback>
          <p:sp>
            <p:nvSpPr>
              <p:cNvPr id="26" name="矩形 25"/>
              <p:cNvSpPr>
                <a:spLocks noRot="1" noChangeAspect="1" noMove="1" noResize="1" noEditPoints="1" noAdjustHandles="1" noChangeArrowheads="1" noChangeShapeType="1" noTextEdit="1"/>
              </p:cNvSpPr>
              <p:nvPr/>
            </p:nvSpPr>
            <p:spPr>
              <a:xfrm>
                <a:off x="4879926" y="965919"/>
                <a:ext cx="1478033" cy="461665"/>
              </a:xfrm>
              <a:prstGeom prst="rect">
                <a:avLst/>
              </a:prstGeom>
              <a:blipFill rotWithShape="1">
                <a:blip r:embed="rId6"/>
                <a:stretch>
                  <a:fillRect b="-1316"/>
                </a:stretch>
              </a:blipFill>
            </p:spPr>
            <p:txBody>
              <a:bodyPr/>
              <a:lstStyle/>
              <a:p>
                <a:r>
                  <a:rPr lang="zh-CN" altLang="en-US">
                    <a:noFill/>
                  </a:rPr>
                  <a:t> </a:t>
                </a:r>
                <a:endParaRPr lang="zh-CN" altLang="en-US">
                  <a:noFill/>
                </a:endParaRPr>
              </a:p>
            </p:txBody>
          </p:sp>
        </mc:Fallback>
      </mc:AlternateContent>
      <p:pic>
        <p:nvPicPr>
          <p:cNvPr id="2" name="图片 1"/>
          <p:cNvPicPr>
            <a:picLocks noChangeAspect="1"/>
          </p:cNvPicPr>
          <p:nvPr/>
        </p:nvPicPr>
        <p:blipFill>
          <a:blip r:embed="rId7"/>
          <a:stretch>
            <a:fillRect/>
          </a:stretch>
        </p:blipFill>
        <p:spPr>
          <a:xfrm>
            <a:off x="780626" y="1504333"/>
            <a:ext cx="6402059" cy="1034676"/>
          </a:xfrm>
          <a:prstGeom prst="rect">
            <a:avLst/>
          </a:prstGeom>
        </p:spPr>
      </p:pic>
      <p:pic>
        <p:nvPicPr>
          <p:cNvPr id="5" name="图片 4"/>
          <p:cNvPicPr>
            <a:picLocks noChangeAspect="1"/>
          </p:cNvPicPr>
          <p:nvPr/>
        </p:nvPicPr>
        <p:blipFill>
          <a:blip r:embed="rId8"/>
          <a:stretch>
            <a:fillRect/>
          </a:stretch>
        </p:blipFill>
        <p:spPr>
          <a:xfrm>
            <a:off x="805206" y="2471782"/>
            <a:ext cx="6377479" cy="1021101"/>
          </a:xfrm>
          <a:prstGeom prst="rect">
            <a:avLst/>
          </a:prstGeom>
        </p:spPr>
      </p:pic>
      <p:pic>
        <p:nvPicPr>
          <p:cNvPr id="6" name="图片 5"/>
          <p:cNvPicPr>
            <a:picLocks noChangeAspect="1"/>
          </p:cNvPicPr>
          <p:nvPr/>
        </p:nvPicPr>
        <p:blipFill>
          <a:blip r:embed="rId9"/>
          <a:stretch>
            <a:fillRect/>
          </a:stretch>
        </p:blipFill>
        <p:spPr>
          <a:xfrm>
            <a:off x="805206" y="3418765"/>
            <a:ext cx="7656865" cy="1041567"/>
          </a:xfrm>
          <a:prstGeom prst="rect">
            <a:avLst/>
          </a:prstGeom>
        </p:spPr>
      </p:pic>
      <p:pic>
        <p:nvPicPr>
          <p:cNvPr id="9" name="图片 8"/>
          <p:cNvPicPr>
            <a:picLocks noChangeAspect="1"/>
          </p:cNvPicPr>
          <p:nvPr/>
        </p:nvPicPr>
        <p:blipFill>
          <a:blip r:embed="rId10"/>
          <a:stretch>
            <a:fillRect/>
          </a:stretch>
        </p:blipFill>
        <p:spPr>
          <a:xfrm>
            <a:off x="827890" y="4221088"/>
            <a:ext cx="3580647" cy="1493545"/>
          </a:xfrm>
          <a:prstGeom prst="rect">
            <a:avLst/>
          </a:prstGeom>
        </p:spPr>
      </p:pic>
      <p:pic>
        <p:nvPicPr>
          <p:cNvPr id="11" name="图片 10"/>
          <p:cNvPicPr>
            <a:picLocks noChangeAspect="1"/>
          </p:cNvPicPr>
          <p:nvPr/>
        </p:nvPicPr>
        <p:blipFill>
          <a:blip r:embed="rId11"/>
          <a:stretch>
            <a:fillRect/>
          </a:stretch>
        </p:blipFill>
        <p:spPr>
          <a:xfrm>
            <a:off x="4408537" y="4649412"/>
            <a:ext cx="4669017" cy="1002974"/>
          </a:xfrm>
          <a:prstGeom prst="rect">
            <a:avLst/>
          </a:prstGeom>
        </p:spPr>
      </p:pic>
      <p:pic>
        <p:nvPicPr>
          <p:cNvPr id="12" name="图片 11"/>
          <p:cNvPicPr>
            <a:picLocks noChangeAspect="1"/>
          </p:cNvPicPr>
          <p:nvPr/>
        </p:nvPicPr>
        <p:blipFill>
          <a:blip r:embed="rId12"/>
          <a:stretch>
            <a:fillRect/>
          </a:stretch>
        </p:blipFill>
        <p:spPr>
          <a:xfrm>
            <a:off x="831092" y="5734040"/>
            <a:ext cx="4966819" cy="98298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idx="1"/>
              </p:nvPr>
            </p:nvSpPr>
            <p:spPr>
              <a:xfrm>
                <a:off x="628650" y="692696"/>
                <a:ext cx="7886700" cy="5484267"/>
              </a:xfrm>
            </p:spPr>
            <p:txBody>
              <a:bodyPr>
                <a:noAutofit/>
              </a:bodyPr>
              <a:lstStyle/>
              <a:p>
                <a:pPr marL="0" indent="0" algn="just">
                  <a:lnSpc>
                    <a:spcPct val="150000"/>
                  </a:lnSpc>
                  <a:buNone/>
                </a:pPr>
                <a:r>
                  <a:rPr lang="zh-CN" altLang="en-US" sz="2400" dirty="0" smtClean="0"/>
                  <a:t>        </a:t>
                </a:r>
                <a:r>
                  <a:rPr lang="zh-CN" altLang="en-US" sz="2400" b="1" dirty="0" smtClean="0">
                    <a:latin typeface="Times New Roman" panose="02020603050405020304" pitchFamily="18" charset="0"/>
                    <a:cs typeface="Times New Roman" panose="02020603050405020304" pitchFamily="18" charset="0"/>
                  </a:rPr>
                  <a:t>欧洲核子中心</a:t>
                </a:r>
                <a:r>
                  <a:rPr lang="en-US" altLang="zh-CN" sz="2400" b="1" dirty="0" smtClean="0">
                    <a:latin typeface="Times New Roman" panose="02020603050405020304" pitchFamily="18" charset="0"/>
                    <a:cs typeface="Times New Roman" panose="02020603050405020304" pitchFamily="18" charset="0"/>
                  </a:rPr>
                  <a:t>(CERN)</a:t>
                </a:r>
                <a:r>
                  <a:rPr lang="zh-CN" altLang="en-US" sz="2400" b="1" dirty="0" smtClean="0">
                    <a:latin typeface="Times New Roman" panose="02020603050405020304" pitchFamily="18" charset="0"/>
                    <a:cs typeface="Times New Roman" panose="02020603050405020304" pitchFamily="18" charset="0"/>
                  </a:rPr>
                  <a:t>用</a:t>
                </a:r>
                <a:r>
                  <a:rPr lang="en-US" altLang="zh-CN" sz="2400" b="1" dirty="0" smtClean="0">
                    <a:latin typeface="Times New Roman" panose="02020603050405020304" pitchFamily="18" charset="0"/>
                    <a:cs typeface="Times New Roman" panose="02020603050405020304" pitchFamily="18" charset="0"/>
                  </a:rPr>
                  <a:t>270GeV</a:t>
                </a:r>
                <a:r>
                  <a:rPr lang="zh-CN" altLang="en-US" sz="2400" b="1" dirty="0" smtClean="0">
                    <a:latin typeface="Times New Roman" panose="02020603050405020304" pitchFamily="18" charset="0"/>
                    <a:cs typeface="Times New Roman" panose="02020603050405020304" pitchFamily="18" charset="0"/>
                  </a:rPr>
                  <a:t>质子轰击静止质子</a:t>
                </a:r>
                <a:r>
                  <a:rPr lang="en-US" altLang="zh-CN" sz="2400" b="1" dirty="0" smtClean="0">
                    <a:latin typeface="Times New Roman" panose="02020603050405020304" pitchFamily="18" charset="0"/>
                    <a:cs typeface="Times New Roman" panose="02020603050405020304" pitchFamily="18" charset="0"/>
                  </a:rPr>
                  <a:t>(</a:t>
                </a:r>
                <a14:m>
                  <m:oMath xmlns:m="http://schemas.openxmlformats.org/officeDocument/2006/math">
                    <m:r>
                      <a:rPr lang="en-US" altLang="zh-CN" sz="2400" b="1" i="1" smtClean="0">
                        <a:latin typeface="Cambria Math" panose="02040503050406030204" pitchFamily="18" charset="0"/>
                      </a:rPr>
                      <m:t>𝒎</m:t>
                    </m:r>
                    <m:sSup>
                      <m:sSupPr>
                        <m:ctrlPr>
                          <a:rPr lang="en-US" altLang="zh-CN" sz="2400" b="1" i="1" smtClean="0">
                            <a:latin typeface="Cambria Math" panose="02040503050406030204" pitchFamily="18" charset="0"/>
                          </a:rPr>
                        </m:ctrlPr>
                      </m:sSupPr>
                      <m:e>
                        <m:r>
                          <a:rPr lang="en-US" altLang="zh-CN" sz="2400" b="1" i="1">
                            <a:latin typeface="Cambria Math" panose="02040503050406030204" pitchFamily="18" charset="0"/>
                          </a:rPr>
                          <m:t>𝒄</m:t>
                        </m:r>
                      </m:e>
                      <m:sup>
                        <m:r>
                          <a:rPr lang="en-US" altLang="zh-CN" sz="2400" b="1" i="1" smtClean="0">
                            <a:latin typeface="Cambria Math" panose="02040503050406030204" pitchFamily="18" charset="0"/>
                          </a:rPr>
                          <m:t>𝟐</m:t>
                        </m:r>
                      </m:sup>
                    </m:s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𝑮𝒆𝑽</m:t>
                    </m:r>
                  </m:oMath>
                </a14:m>
                <a:r>
                  <a:rPr lang="en-US" altLang="zh-CN" sz="2400" b="1" dirty="0" smtClean="0">
                    <a:latin typeface="Times New Roman" panose="02020603050405020304" pitchFamily="18" charset="0"/>
                    <a:cs typeface="Times New Roman" panose="02020603050405020304" pitchFamily="18" charset="0"/>
                  </a:rPr>
                  <a:t>)</a:t>
                </a:r>
                <a:r>
                  <a:rPr lang="zh-CN" altLang="en-US" sz="2400" b="1" dirty="0" smtClean="0">
                    <a:latin typeface="Times New Roman" panose="02020603050405020304" pitchFamily="18" charset="0"/>
                    <a:cs typeface="Times New Roman" panose="02020603050405020304" pitchFamily="18" charset="0"/>
                  </a:rPr>
                  <a:t>，资用能仅为</a:t>
                </a:r>
                <a:r>
                  <a:rPr lang="en-US" altLang="zh-CN" sz="2400" b="1" dirty="0" smtClean="0">
                    <a:latin typeface="Times New Roman" panose="02020603050405020304" pitchFamily="18" charset="0"/>
                    <a:cs typeface="Times New Roman" panose="02020603050405020304" pitchFamily="18" charset="0"/>
                  </a:rPr>
                  <a:t>23GeV</a:t>
                </a:r>
                <a:r>
                  <a:rPr lang="zh-CN" altLang="en-US" sz="2400" b="1" dirty="0" smtClean="0">
                    <a:latin typeface="Times New Roman" panose="02020603050405020304" pitchFamily="18" charset="0"/>
                    <a:cs typeface="Times New Roman" panose="02020603050405020304" pitchFamily="18" charset="0"/>
                  </a:rPr>
                  <a:t>。</a:t>
                </a:r>
                <a:endParaRPr lang="en-US" altLang="zh-CN" sz="2400" b="1" dirty="0" smtClean="0">
                  <a:latin typeface="Times New Roman" panose="02020603050405020304" pitchFamily="18" charset="0"/>
                  <a:cs typeface="Times New Roman" panose="02020603050405020304" pitchFamily="18" charset="0"/>
                </a:endParaRPr>
              </a:p>
              <a:p>
                <a:pPr marL="0" indent="0" algn="just">
                  <a:lnSpc>
                    <a:spcPct val="150000"/>
                  </a:lnSpc>
                  <a:buNone/>
                </a:pPr>
                <a:r>
                  <a:rPr lang="en-US" altLang="zh-CN" sz="2400" b="1" dirty="0" smtClean="0">
                    <a:latin typeface="Times New Roman" panose="02020603050405020304" pitchFamily="18" charset="0"/>
                    <a:cs typeface="Times New Roman" panose="02020603050405020304" pitchFamily="18" charset="0"/>
                  </a:rPr>
                  <a:t>   1982</a:t>
                </a:r>
                <a:r>
                  <a:rPr lang="zh-CN" altLang="en-US" sz="2400" b="1" dirty="0" smtClean="0">
                    <a:latin typeface="Times New Roman" panose="02020603050405020304" pitchFamily="18" charset="0"/>
                    <a:cs typeface="Times New Roman" panose="02020603050405020304" pitchFamily="18" charset="0"/>
                  </a:rPr>
                  <a:t>年改为用</a:t>
                </a:r>
                <a:r>
                  <a:rPr lang="en-US" altLang="zh-CN" sz="2400" b="1" dirty="0" smtClean="0">
                    <a:latin typeface="Times New Roman" panose="02020603050405020304" pitchFamily="18" charset="0"/>
                    <a:cs typeface="Times New Roman" panose="02020603050405020304" pitchFamily="18" charset="0"/>
                  </a:rPr>
                  <a:t>270GeV</a:t>
                </a:r>
                <a:r>
                  <a:rPr lang="zh-CN" altLang="en-US" sz="2400" b="1" dirty="0" smtClean="0">
                    <a:latin typeface="Times New Roman" panose="02020603050405020304" pitchFamily="18" charset="0"/>
                    <a:cs typeface="Times New Roman" panose="02020603050405020304" pitchFamily="18" charset="0"/>
                  </a:rPr>
                  <a:t>质子</a:t>
                </a:r>
                <a:r>
                  <a:rPr lang="en-US" altLang="zh-CN" sz="2400" b="1" dirty="0" smtClean="0">
                    <a:latin typeface="Times New Roman" panose="02020603050405020304" pitchFamily="18" charset="0"/>
                    <a:cs typeface="Times New Roman" panose="02020603050405020304" pitchFamily="18" charset="0"/>
                  </a:rPr>
                  <a:t>-</a:t>
                </a:r>
                <a:r>
                  <a:rPr lang="zh-CN" altLang="en-US" sz="2400" b="1" dirty="0" smtClean="0">
                    <a:latin typeface="Times New Roman" panose="02020603050405020304" pitchFamily="18" charset="0"/>
                    <a:cs typeface="Times New Roman" panose="02020603050405020304" pitchFamily="18" charset="0"/>
                  </a:rPr>
                  <a:t>反质子对撞，资用能增大到</a:t>
                </a:r>
                <a:endParaRPr lang="en-US" altLang="zh-CN" sz="2400" b="1" dirty="0" smtClean="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sz="2400" b="1" dirty="0" smtClean="0">
                  <a:latin typeface="Times New Roman" panose="02020603050405020304" pitchFamily="18" charset="0"/>
                  <a:cs typeface="Times New Roman" panose="02020603050405020304" pitchFamily="18" charset="0"/>
                </a:endParaRPr>
              </a:p>
              <a:p>
                <a:pPr marL="0" indent="0" algn="just">
                  <a:lnSpc>
                    <a:spcPct val="150000"/>
                  </a:lnSpc>
                  <a:buNone/>
                </a:pPr>
                <a:r>
                  <a:rPr lang="zh-CN" altLang="en-US" sz="2400" b="1" dirty="0">
                    <a:latin typeface="Times New Roman" panose="02020603050405020304" pitchFamily="18" charset="0"/>
                    <a:cs typeface="Times New Roman" panose="02020603050405020304" pitchFamily="18" charset="0"/>
                  </a:rPr>
                  <a:t>相当于静止靶情况的</a:t>
                </a:r>
                <a:r>
                  <a:rPr lang="en-US" altLang="zh-CN" sz="2400" b="1" dirty="0">
                    <a:latin typeface="Times New Roman" panose="02020603050405020304" pitchFamily="18" charset="0"/>
                    <a:cs typeface="Times New Roman" panose="02020603050405020304" pitchFamily="18" charset="0"/>
                  </a:rPr>
                  <a:t>23</a:t>
                </a:r>
                <a:r>
                  <a:rPr lang="zh-CN" altLang="en-US" sz="2400" b="1" dirty="0">
                    <a:latin typeface="Times New Roman" panose="02020603050405020304" pitchFamily="18" charset="0"/>
                    <a:cs typeface="Times New Roman" panose="02020603050405020304" pitchFamily="18" charset="0"/>
                  </a:rPr>
                  <a:t>倍，有利于产生新粒子</a:t>
                </a:r>
                <a:r>
                  <a:rPr lang="zh-CN" altLang="en-US" sz="2400" b="1" dirty="0" smtClean="0">
                    <a:latin typeface="Times New Roman" panose="02020603050405020304" pitchFamily="18" charset="0"/>
                    <a:cs typeface="Times New Roman" panose="02020603050405020304" pitchFamily="18" charset="0"/>
                  </a:rPr>
                  <a:t>。</a:t>
                </a:r>
                <a:endParaRPr lang="en-US" altLang="zh-CN" sz="2400" b="1" dirty="0" smtClean="0">
                  <a:latin typeface="Times New Roman" panose="02020603050405020304" pitchFamily="18" charset="0"/>
                  <a:cs typeface="Times New Roman" panose="02020603050405020304" pitchFamily="18" charset="0"/>
                </a:endParaRPr>
              </a:p>
              <a:p>
                <a:pPr marL="0" indent="0" algn="just">
                  <a:lnSpc>
                    <a:spcPct val="150000"/>
                  </a:lnSpc>
                  <a:buNone/>
                </a:pPr>
                <a:r>
                  <a:rPr lang="en-US" altLang="zh-CN" sz="2400" b="1" dirty="0" smtClean="0">
                    <a:solidFill>
                      <a:srgbClr val="0000CC"/>
                    </a:solidFill>
                    <a:latin typeface="宋体" panose="02010600030101010101" pitchFamily="2" charset="-122"/>
                    <a:ea typeface="宋体" panose="02010600030101010101" pitchFamily="2" charset="-122"/>
                    <a:cs typeface="Times New Roman" panose="02020603050405020304" pitchFamily="18" charset="0"/>
                  </a:rPr>
                  <a:t>    </a:t>
                </a:r>
                <a:r>
                  <a:rPr lang="en-US" altLang="zh-CN" sz="2400" b="1" dirty="0" smtClean="0">
                    <a:solidFill>
                      <a:srgbClr val="0000CC"/>
                    </a:solidFill>
                    <a:latin typeface="Times New Roman" panose="02020603050405020304" pitchFamily="18" charset="0"/>
                    <a:cs typeface="Times New Roman" panose="02020603050405020304" pitchFamily="18" charset="0"/>
                  </a:rPr>
                  <a:t>1983</a:t>
                </a:r>
                <a:r>
                  <a:rPr lang="zh-CN" altLang="en-US" sz="2400" b="1" dirty="0">
                    <a:solidFill>
                      <a:srgbClr val="0000CC"/>
                    </a:solidFill>
                    <a:latin typeface="Times New Roman" panose="02020603050405020304" pitchFamily="18" charset="0"/>
                    <a:cs typeface="Times New Roman" panose="02020603050405020304" pitchFamily="18" charset="0"/>
                  </a:rPr>
                  <a:t>年就在这台对撞机上发现了</a:t>
                </a:r>
                <a14:m>
                  <m:oMath xmlns:m="http://schemas.openxmlformats.org/officeDocument/2006/math">
                    <m:sSup>
                      <m:sSupPr>
                        <m:ctrlPr>
                          <a:rPr lang="en-US" altLang="zh-CN" sz="2400" b="1" i="1">
                            <a:solidFill>
                              <a:srgbClr val="0000CC"/>
                            </a:solidFill>
                            <a:latin typeface="Cambria Math" panose="02040503050406030204" pitchFamily="18" charset="0"/>
                          </a:rPr>
                        </m:ctrlPr>
                      </m:sSupPr>
                      <m:e>
                        <m:r>
                          <a:rPr lang="en-US" altLang="zh-CN" sz="2400" b="1" i="1">
                            <a:solidFill>
                              <a:srgbClr val="0000CC"/>
                            </a:solidFill>
                            <a:latin typeface="Cambria Math" panose="02040503050406030204" pitchFamily="18" charset="0"/>
                          </a:rPr>
                          <m:t>𝐖</m:t>
                        </m:r>
                      </m:e>
                      <m:sup>
                        <m:r>
                          <a:rPr lang="en-US" altLang="zh-CN" sz="2400" b="1">
                            <a:solidFill>
                              <a:srgbClr val="0000CC"/>
                            </a:solidFill>
                            <a:latin typeface="Cambria Math" panose="02040503050406030204" pitchFamily="18" charset="0"/>
                          </a:rPr>
                          <m:t>±</m:t>
                        </m:r>
                      </m:sup>
                    </m:sSup>
                    <m:r>
                      <a:rPr lang="zh-CN" altLang="en-US" sz="2400" b="1">
                        <a:solidFill>
                          <a:srgbClr val="0000CC"/>
                        </a:solidFill>
                        <a:latin typeface="Cambria Math" panose="02040503050406030204" pitchFamily="18" charset="0"/>
                      </a:rPr>
                      <m:t>和</m:t>
                    </m:r>
                    <m:sSup>
                      <m:sSupPr>
                        <m:ctrlPr>
                          <a:rPr lang="en-US" altLang="zh-CN" sz="2400" b="1" i="1">
                            <a:solidFill>
                              <a:srgbClr val="0000CC"/>
                            </a:solidFill>
                            <a:latin typeface="Cambria Math" panose="02040503050406030204" pitchFamily="18" charset="0"/>
                          </a:rPr>
                        </m:ctrlPr>
                      </m:sSupPr>
                      <m:e>
                        <m:r>
                          <a:rPr lang="en-US" altLang="zh-CN" sz="2400" b="1" i="1">
                            <a:solidFill>
                              <a:srgbClr val="0000CC"/>
                            </a:solidFill>
                            <a:latin typeface="Cambria Math" panose="02040503050406030204" pitchFamily="18" charset="0"/>
                          </a:rPr>
                          <m:t>𝐙</m:t>
                        </m:r>
                      </m:e>
                      <m:sup>
                        <m:r>
                          <a:rPr lang="en-US" altLang="zh-CN" sz="2400" b="1" i="1">
                            <a:solidFill>
                              <a:srgbClr val="0000CC"/>
                            </a:solidFill>
                            <a:latin typeface="Cambria Math" panose="02040503050406030204" pitchFamily="18" charset="0"/>
                          </a:rPr>
                          <m:t>𝟎</m:t>
                        </m:r>
                      </m:sup>
                    </m:sSup>
                  </m:oMath>
                </a14:m>
                <a:r>
                  <a:rPr lang="zh-CN" altLang="en-US" sz="2400" b="1" dirty="0">
                    <a:solidFill>
                      <a:srgbClr val="0000CC"/>
                    </a:solidFill>
                    <a:latin typeface="Times New Roman" panose="02020603050405020304" pitchFamily="18" charset="0"/>
                    <a:cs typeface="Times New Roman" panose="02020603050405020304" pitchFamily="18" charset="0"/>
                  </a:rPr>
                  <a:t>粒子</a:t>
                </a:r>
                <a:r>
                  <a:rPr lang="zh-CN" altLang="en-US" sz="2400" b="1" dirty="0" smtClean="0">
                    <a:solidFill>
                      <a:srgbClr val="0000CC"/>
                    </a:solidFill>
                    <a:latin typeface="Times New Roman" panose="02020603050405020304" pitchFamily="18" charset="0"/>
                    <a:cs typeface="Times New Roman" panose="02020603050405020304" pitchFamily="18" charset="0"/>
                  </a:rPr>
                  <a:t>。</a:t>
                </a:r>
                <a:r>
                  <a:rPr lang="zh-CN" altLang="en-US" sz="2400" b="1" dirty="0">
                    <a:solidFill>
                      <a:srgbClr val="0000CC"/>
                    </a:solidFill>
                    <a:latin typeface="Times New Roman" panose="02020603050405020304" pitchFamily="18" charset="0"/>
                    <a:cs typeface="Times New Roman" panose="02020603050405020304" pitchFamily="18" charset="0"/>
                  </a:rPr>
                  <a:t>证实</a:t>
                </a:r>
                <a:r>
                  <a:rPr lang="zh-CN" altLang="en-US" sz="2400" b="1" dirty="0" smtClean="0">
                    <a:solidFill>
                      <a:srgbClr val="0000CC"/>
                    </a:solidFill>
                    <a:latin typeface="Times New Roman" panose="02020603050405020304" pitchFamily="18" charset="0"/>
                    <a:cs typeface="Times New Roman" panose="02020603050405020304" pitchFamily="18" charset="0"/>
                  </a:rPr>
                  <a:t>了</a:t>
                </a:r>
                <a:r>
                  <a:rPr lang="zh-CN" altLang="en-US" sz="2400" b="1" dirty="0">
                    <a:solidFill>
                      <a:srgbClr val="0000CC"/>
                    </a:solidFill>
                    <a:latin typeface="Times New Roman" panose="02020603050405020304" pitchFamily="18" charset="0"/>
                    <a:cs typeface="Times New Roman" panose="02020603050405020304" pitchFamily="18" charset="0"/>
                  </a:rPr>
                  <a:t>弱电统一理论。</a:t>
                </a:r>
                <a:r>
                  <a:rPr lang="en-US" altLang="zh-CN" sz="2400" b="1" dirty="0">
                    <a:latin typeface="Times New Roman" panose="02020603050405020304" pitchFamily="18" charset="0"/>
                    <a:cs typeface="Times New Roman" panose="02020603050405020304" pitchFamily="18" charset="0"/>
                  </a:rPr>
                  <a:t>1984</a:t>
                </a:r>
                <a:r>
                  <a:rPr lang="zh-CN" altLang="en-US" sz="2400" b="1" dirty="0">
                    <a:latin typeface="Times New Roman" panose="02020603050405020304" pitchFamily="18" charset="0"/>
                    <a:cs typeface="Times New Roman" panose="02020603050405020304" pitchFamily="18" charset="0"/>
                  </a:rPr>
                  <a:t>年，</a:t>
                </a:r>
                <a:r>
                  <a:rPr lang="en-US" altLang="zh-CN" sz="2400" b="1" dirty="0">
                    <a:latin typeface="Times New Roman" panose="02020603050405020304" pitchFamily="18" charset="0"/>
                    <a:cs typeface="Times New Roman" panose="02020603050405020304" pitchFamily="18" charset="0"/>
                  </a:rPr>
                  <a:t>Carlo </a:t>
                </a:r>
                <a:r>
                  <a:rPr lang="en-US" altLang="zh-CN" sz="2400" b="1" dirty="0" smtClean="0">
                    <a:latin typeface="Times New Roman" panose="02020603050405020304" pitchFamily="18" charset="0"/>
                    <a:cs typeface="Times New Roman" panose="02020603050405020304" pitchFamily="18" charset="0"/>
                  </a:rPr>
                  <a:t>Rubbia</a:t>
                </a:r>
                <a:r>
                  <a:rPr lang="zh-CN" altLang="en-US" sz="2400" b="1" dirty="0" smtClean="0">
                    <a:latin typeface="Times New Roman" panose="02020603050405020304" pitchFamily="18" charset="0"/>
                    <a:cs typeface="Times New Roman" panose="02020603050405020304" pitchFamily="18" charset="0"/>
                  </a:rPr>
                  <a:t>和</a:t>
                </a:r>
                <a:r>
                  <a:rPr lang="en-US" altLang="zh-CN" sz="2400" b="1" dirty="0">
                    <a:latin typeface="Times New Roman" panose="02020603050405020304" pitchFamily="18" charset="0"/>
                    <a:cs typeface="Times New Roman" panose="02020603050405020304" pitchFamily="18" charset="0"/>
                  </a:rPr>
                  <a:t>Simon van der Meer</a:t>
                </a:r>
                <a:r>
                  <a:rPr lang="zh-CN" altLang="en-US" sz="2400" b="1" dirty="0">
                    <a:latin typeface="Times New Roman" panose="02020603050405020304" pitchFamily="18" charset="0"/>
                    <a:cs typeface="Times New Roman" panose="02020603050405020304" pitchFamily="18" charset="0"/>
                  </a:rPr>
                  <a:t>因在探测这两个粒子的大规模研究方案中起决定性贡献而获得诺贝尔物理学奖。</a:t>
                </a: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628650" y="692696"/>
                <a:ext cx="7886700" cy="5484267"/>
              </a:xfrm>
              <a:blipFill rotWithShape="1">
                <a:blip r:embed="rId1"/>
                <a:stretch>
                  <a:fillRect l="-1159" r="-1236" b="-1224"/>
                </a:stretch>
              </a:blipFill>
            </p:spPr>
            <p:txBody>
              <a:bodyPr/>
              <a:lstStyle/>
              <a:p>
                <a:r>
                  <a:rPr lang="zh-CN" altLang="en-US">
                    <a:noFill/>
                  </a:rPr>
                  <a:t> </a:t>
                </a:r>
                <a:endParaRPr lang="zh-CN" altLang="en-US">
                  <a:noFill/>
                </a:endParaRPr>
              </a:p>
            </p:txBody>
          </p:sp>
        </mc:Fallback>
      </mc:AlternateContent>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a:p>
        </p:txBody>
      </p:sp>
      <p:pic>
        <p:nvPicPr>
          <p:cNvPr id="2" name="图片 1"/>
          <p:cNvPicPr>
            <a:picLocks noChangeAspect="1"/>
          </p:cNvPicPr>
          <p:nvPr/>
        </p:nvPicPr>
        <p:blipFill>
          <a:blip r:embed="rId2"/>
          <a:stretch>
            <a:fillRect/>
          </a:stretch>
        </p:blipFill>
        <p:spPr>
          <a:xfrm>
            <a:off x="2699792" y="2564904"/>
            <a:ext cx="2304256" cy="54394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908720"/>
            <a:ext cx="7886700" cy="5268243"/>
          </a:xfrm>
        </p:spPr>
        <p:txBody>
          <a:bodyPr>
            <a:normAutofit/>
          </a:bodyPr>
          <a:lstStyle/>
          <a:p>
            <a:pPr marL="0" indent="0">
              <a:lnSpc>
                <a:spcPct val="150000"/>
              </a:lnSpc>
              <a:buNone/>
            </a:pPr>
            <a:r>
              <a:rPr lang="en-US" altLang="zh-CN" sz="2400" b="1" dirty="0">
                <a:solidFill>
                  <a:srgbClr val="C00000"/>
                </a:solidFill>
                <a:latin typeface="+mn-ea"/>
              </a:rPr>
              <a:t>2</a:t>
            </a:r>
            <a:r>
              <a:rPr lang="zh-CN" altLang="en-US" sz="2400" b="1" dirty="0">
                <a:solidFill>
                  <a:srgbClr val="C00000"/>
                </a:solidFill>
                <a:latin typeface="+mn-ea"/>
              </a:rPr>
              <a:t>、</a:t>
            </a:r>
            <a:r>
              <a:rPr lang="zh-CN" altLang="en-US" sz="2400" b="1" dirty="0" smtClean="0">
                <a:solidFill>
                  <a:srgbClr val="C00000"/>
                </a:solidFill>
                <a:latin typeface="+mn-ea"/>
              </a:rPr>
              <a:t>弹性散射</a:t>
            </a:r>
            <a:r>
              <a:rPr lang="en-US" altLang="zh-CN" sz="2400" b="1" dirty="0" smtClean="0">
                <a:latin typeface="+mn-ea"/>
              </a:rPr>
              <a:t>——</a:t>
            </a:r>
            <a:r>
              <a:rPr lang="zh-CN" altLang="en-US" sz="2400" b="1" dirty="0" smtClean="0">
                <a:latin typeface="+mn-ea"/>
              </a:rPr>
              <a:t>碰撞前后没有动能损失</a:t>
            </a:r>
            <a:endParaRPr lang="en-US" altLang="zh-CN" sz="2400" b="1" dirty="0" smtClean="0">
              <a:latin typeface="+mn-ea"/>
            </a:endParaRPr>
          </a:p>
          <a:p>
            <a:pPr marL="0" indent="0">
              <a:lnSpc>
                <a:spcPct val="150000"/>
              </a:lnSpc>
              <a:buNone/>
            </a:pPr>
            <a:r>
              <a:rPr lang="zh-CN" altLang="en-US" sz="2400" b="1" dirty="0" smtClean="0">
                <a:latin typeface="宋体" panose="02010600030101010101" pitchFamily="2" charset="-122"/>
                <a:ea typeface="宋体" panose="02010600030101010101" pitchFamily="2" charset="-122"/>
              </a:rPr>
              <a:t>    </a:t>
            </a:r>
            <a:r>
              <a:rPr lang="zh-CN" altLang="en-US" sz="2400" b="1" dirty="0" smtClean="0">
                <a:latin typeface="+mn-ea"/>
              </a:rPr>
              <a:t>考虑</a:t>
            </a:r>
            <a:r>
              <a:rPr lang="zh-CN" altLang="en-US" sz="2400" b="1" dirty="0">
                <a:latin typeface="+mn-ea"/>
              </a:rPr>
              <a:t>对心碰撞情况，两物体碰撞后仍沿同一直线运动</a:t>
            </a:r>
            <a:r>
              <a:rPr lang="zh-CN" altLang="en-US" sz="2400" b="1" dirty="0" smtClean="0">
                <a:latin typeface="+mn-ea"/>
              </a:rPr>
              <a:t>。</a:t>
            </a:r>
            <a:endParaRPr lang="en-US" altLang="zh-CN" sz="2400" b="1" dirty="0" smtClean="0">
              <a:latin typeface="+mn-ea"/>
            </a:endParaRPr>
          </a:p>
          <a:p>
            <a:pPr marL="0" indent="0">
              <a:lnSpc>
                <a:spcPct val="200000"/>
              </a:lnSpc>
              <a:buNone/>
            </a:pPr>
            <a:r>
              <a:rPr lang="zh-CN" altLang="en-US" sz="2400" b="1" dirty="0" smtClean="0">
                <a:latin typeface="+mn-ea"/>
              </a:rPr>
              <a:t>初态：</a:t>
            </a:r>
            <a:endParaRPr lang="en-US" altLang="zh-CN" sz="2400" b="1" dirty="0" smtClean="0">
              <a:latin typeface="+mn-ea"/>
            </a:endParaRPr>
          </a:p>
          <a:p>
            <a:pPr marL="0" indent="0">
              <a:lnSpc>
                <a:spcPct val="200000"/>
              </a:lnSpc>
              <a:buNone/>
            </a:pPr>
            <a:r>
              <a:rPr lang="zh-CN" altLang="en-US" sz="2400" b="1" dirty="0">
                <a:latin typeface="+mn-ea"/>
              </a:rPr>
              <a:t>末</a:t>
            </a:r>
            <a:r>
              <a:rPr lang="zh-CN" altLang="en-US" sz="2400" b="1" dirty="0" smtClean="0">
                <a:latin typeface="+mn-ea"/>
              </a:rPr>
              <a:t>态：</a:t>
            </a:r>
            <a:endParaRPr lang="en-US" altLang="zh-CN" sz="2400" b="1" dirty="0" smtClean="0">
              <a:latin typeface="+mn-ea"/>
            </a:endParaRPr>
          </a:p>
          <a:p>
            <a:pPr marL="0" indent="0">
              <a:lnSpc>
                <a:spcPct val="200000"/>
              </a:lnSpc>
              <a:buNone/>
            </a:pPr>
            <a:r>
              <a:rPr lang="zh-CN" altLang="en-US" sz="2400" b="1" dirty="0" smtClean="0">
                <a:latin typeface="+mn-ea"/>
              </a:rPr>
              <a:t>动量守恒：</a:t>
            </a:r>
            <a:endParaRPr lang="en-US" altLang="zh-CN" sz="2400" b="1" dirty="0" smtClean="0">
              <a:latin typeface="+mn-ea"/>
            </a:endParaRPr>
          </a:p>
          <a:p>
            <a:pPr marL="0" indent="0">
              <a:lnSpc>
                <a:spcPct val="200000"/>
              </a:lnSpc>
              <a:buNone/>
            </a:pPr>
            <a:r>
              <a:rPr lang="zh-CN" altLang="en-US" sz="2400" b="1" dirty="0" smtClean="0">
                <a:latin typeface="+mn-ea"/>
              </a:rPr>
              <a:t>动能守恒：</a:t>
            </a:r>
            <a:endParaRPr lang="zh-CN" altLang="en-US" sz="2400" b="1" dirty="0">
              <a:latin typeface="+mn-ea"/>
            </a:endParaRPr>
          </a:p>
        </p:txBody>
      </p:sp>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a:p>
        </p:txBody>
      </p:sp>
      <p:pic>
        <p:nvPicPr>
          <p:cNvPr id="2" name="图片 1"/>
          <p:cNvPicPr>
            <a:picLocks noChangeAspect="1"/>
          </p:cNvPicPr>
          <p:nvPr/>
        </p:nvPicPr>
        <p:blipFill>
          <a:blip r:embed="rId1"/>
          <a:stretch>
            <a:fillRect/>
          </a:stretch>
        </p:blipFill>
        <p:spPr>
          <a:xfrm>
            <a:off x="1612763" y="2438079"/>
            <a:ext cx="2304256" cy="598865"/>
          </a:xfrm>
          <a:prstGeom prst="rect">
            <a:avLst/>
          </a:prstGeom>
        </p:spPr>
      </p:pic>
      <p:pic>
        <p:nvPicPr>
          <p:cNvPr id="9" name="图片 8"/>
          <p:cNvPicPr>
            <a:picLocks noChangeAspect="1"/>
          </p:cNvPicPr>
          <p:nvPr/>
        </p:nvPicPr>
        <p:blipFill>
          <a:blip r:embed="rId2"/>
          <a:stretch>
            <a:fillRect/>
          </a:stretch>
        </p:blipFill>
        <p:spPr>
          <a:xfrm>
            <a:off x="1612763" y="3235520"/>
            <a:ext cx="2137559" cy="614642"/>
          </a:xfrm>
          <a:prstGeom prst="rect">
            <a:avLst/>
          </a:prstGeom>
        </p:spPr>
      </p:pic>
      <p:pic>
        <p:nvPicPr>
          <p:cNvPr id="10" name="图片 9"/>
          <p:cNvPicPr>
            <a:picLocks noChangeAspect="1"/>
          </p:cNvPicPr>
          <p:nvPr/>
        </p:nvPicPr>
        <p:blipFill>
          <a:blip r:embed="rId3"/>
          <a:stretch>
            <a:fillRect/>
          </a:stretch>
        </p:blipFill>
        <p:spPr>
          <a:xfrm>
            <a:off x="2176252" y="4075926"/>
            <a:ext cx="4281698" cy="577210"/>
          </a:xfrm>
          <a:prstGeom prst="rect">
            <a:avLst/>
          </a:prstGeom>
        </p:spPr>
      </p:pic>
      <p:pic>
        <p:nvPicPr>
          <p:cNvPr id="11" name="图片 10"/>
          <p:cNvPicPr>
            <a:picLocks noChangeAspect="1"/>
          </p:cNvPicPr>
          <p:nvPr/>
        </p:nvPicPr>
        <p:blipFill>
          <a:blip r:embed="rId4"/>
          <a:stretch>
            <a:fillRect/>
          </a:stretch>
        </p:blipFill>
        <p:spPr>
          <a:xfrm>
            <a:off x="2195976" y="4690234"/>
            <a:ext cx="5882026" cy="106854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052736"/>
            <a:ext cx="7886700" cy="5124227"/>
          </a:xfrm>
        </p:spPr>
        <p:txBody>
          <a:bodyPr>
            <a:normAutofit/>
          </a:bodyPr>
          <a:lstStyle/>
          <a:p>
            <a:pPr marL="0" indent="0" algn="just">
              <a:lnSpc>
                <a:spcPct val="150000"/>
              </a:lnSpc>
              <a:buNone/>
            </a:pPr>
            <a:r>
              <a:rPr lang="zh-CN" altLang="en-US" sz="2400" b="1" dirty="0">
                <a:solidFill>
                  <a:srgbClr val="C00000"/>
                </a:solidFill>
              </a:rPr>
              <a:t>自然坐标系中线积分的表示</a:t>
            </a:r>
            <a:endParaRPr lang="en-US" altLang="zh-CN" sz="2400" b="1" dirty="0">
              <a:solidFill>
                <a:srgbClr val="C00000"/>
              </a:solidFill>
            </a:endParaRPr>
          </a:p>
          <a:p>
            <a:pPr marL="0" indent="0" algn="just">
              <a:lnSpc>
                <a:spcPct val="150000"/>
              </a:lnSpc>
              <a:buNone/>
            </a:pPr>
            <a:endParaRPr lang="en-US" altLang="zh-CN" sz="2400" b="1" dirty="0">
              <a:solidFill>
                <a:srgbClr val="0000CC"/>
              </a:solidFill>
            </a:endParaRPr>
          </a:p>
          <a:p>
            <a:pPr marL="0" indent="0" algn="just">
              <a:lnSpc>
                <a:spcPct val="150000"/>
              </a:lnSpc>
              <a:buNone/>
            </a:pPr>
            <a:endParaRPr lang="en-US" altLang="zh-CN" sz="2400" b="1" dirty="0" smtClean="0">
              <a:solidFill>
                <a:srgbClr val="0000CC"/>
              </a:solidFill>
            </a:endParaRPr>
          </a:p>
          <a:p>
            <a:pPr marL="0" indent="0" algn="just">
              <a:lnSpc>
                <a:spcPct val="150000"/>
              </a:lnSpc>
              <a:buNone/>
            </a:pPr>
            <a:endParaRPr lang="en-US" altLang="zh-CN" sz="2400" b="1" dirty="0">
              <a:solidFill>
                <a:srgbClr val="0000CC"/>
              </a:solidFill>
            </a:endParaRPr>
          </a:p>
          <a:p>
            <a:pPr marL="0" indent="0" algn="just">
              <a:lnSpc>
                <a:spcPct val="150000"/>
              </a:lnSpc>
              <a:buNone/>
            </a:pPr>
            <a:endParaRPr lang="en-US" altLang="zh-CN" sz="2400" b="1" dirty="0">
              <a:solidFill>
                <a:srgbClr val="0000CC"/>
              </a:solidFill>
            </a:endParaRPr>
          </a:p>
          <a:p>
            <a:pPr marL="0" indent="0" algn="just">
              <a:lnSpc>
                <a:spcPct val="150000"/>
              </a:lnSpc>
              <a:buNone/>
            </a:pPr>
            <a:endParaRPr lang="en-US" altLang="zh-CN" sz="2400" b="1" dirty="0">
              <a:solidFill>
                <a:srgbClr val="0000CC"/>
              </a:solidFill>
            </a:endParaRPr>
          </a:p>
          <a:p>
            <a:pPr marL="0" indent="0" algn="just">
              <a:lnSpc>
                <a:spcPct val="150000"/>
              </a:lnSpc>
              <a:buNone/>
            </a:pPr>
            <a:r>
              <a:rPr lang="zh-CN" altLang="en-US" sz="2400" b="1" dirty="0">
                <a:solidFill>
                  <a:srgbClr val="0000CC"/>
                </a:solidFill>
              </a:rPr>
              <a:t>法向力不做功，切向力做功。</a:t>
            </a:r>
            <a:endParaRPr lang="zh-CN" altLang="en-US" sz="2400" b="1" dirty="0">
              <a:latin typeface="+mn-ea"/>
            </a:endParaRPr>
          </a:p>
        </p:txBody>
      </p:sp>
      <p:sp>
        <p:nvSpPr>
          <p:cNvPr id="4" name="灯片编号占位符 3"/>
          <p:cNvSpPr>
            <a:spLocks noGrp="1"/>
          </p:cNvSpPr>
          <p:nvPr>
            <p:ph type="sldNum" sz="quarter" idx="12"/>
          </p:nvPr>
        </p:nvSpPr>
        <p:spPr/>
        <p:txBody>
          <a:bodyPr/>
          <a:lstStyle/>
          <a:p>
            <a:pPr>
              <a:defRPr/>
            </a:pPr>
            <a:fld id="{561E39DC-0725-48F8-9F0C-20F2DD89ACFF}" type="slidenum">
              <a:rPr lang="zh-CN" altLang="en-US" smtClean="0"/>
            </a:fld>
            <a:endParaRPr lang="zh-CN" altLang="en-US"/>
          </a:p>
        </p:txBody>
      </p:sp>
      <p:pic>
        <p:nvPicPr>
          <p:cNvPr id="2" name="图片 1"/>
          <p:cNvPicPr>
            <a:picLocks noChangeAspect="1"/>
          </p:cNvPicPr>
          <p:nvPr/>
        </p:nvPicPr>
        <p:blipFill>
          <a:blip r:embed="rId1"/>
          <a:stretch>
            <a:fillRect/>
          </a:stretch>
        </p:blipFill>
        <p:spPr>
          <a:xfrm>
            <a:off x="5612855" y="1780382"/>
            <a:ext cx="2085975" cy="2990850"/>
          </a:xfrm>
          <a:prstGeom prst="rect">
            <a:avLst/>
          </a:prstGeom>
        </p:spPr>
      </p:pic>
      <p:pic>
        <p:nvPicPr>
          <p:cNvPr id="7" name="图片 6"/>
          <p:cNvPicPr>
            <a:picLocks noChangeAspect="1"/>
          </p:cNvPicPr>
          <p:nvPr/>
        </p:nvPicPr>
        <p:blipFill>
          <a:blip r:embed="rId2"/>
          <a:stretch>
            <a:fillRect/>
          </a:stretch>
        </p:blipFill>
        <p:spPr>
          <a:xfrm>
            <a:off x="1259632" y="1772816"/>
            <a:ext cx="2520280" cy="650030"/>
          </a:xfrm>
          <a:prstGeom prst="rect">
            <a:avLst/>
          </a:prstGeom>
        </p:spPr>
      </p:pic>
      <p:pic>
        <p:nvPicPr>
          <p:cNvPr id="8" name="图片 7"/>
          <p:cNvPicPr>
            <a:picLocks noChangeAspect="1"/>
          </p:cNvPicPr>
          <p:nvPr/>
        </p:nvPicPr>
        <p:blipFill>
          <a:blip r:embed="rId3"/>
          <a:stretch>
            <a:fillRect/>
          </a:stretch>
        </p:blipFill>
        <p:spPr>
          <a:xfrm>
            <a:off x="1310923" y="2628958"/>
            <a:ext cx="3197836" cy="584018"/>
          </a:xfrm>
          <a:prstGeom prst="rect">
            <a:avLst/>
          </a:prstGeom>
        </p:spPr>
      </p:pic>
      <p:pic>
        <p:nvPicPr>
          <p:cNvPr id="9" name="图片 8"/>
          <p:cNvPicPr>
            <a:picLocks noChangeAspect="1"/>
          </p:cNvPicPr>
          <p:nvPr/>
        </p:nvPicPr>
        <p:blipFill>
          <a:blip r:embed="rId4"/>
          <a:stretch>
            <a:fillRect/>
          </a:stretch>
        </p:blipFill>
        <p:spPr>
          <a:xfrm>
            <a:off x="1310923" y="3327008"/>
            <a:ext cx="4085403" cy="822072"/>
          </a:xfrm>
          <a:prstGeom prst="rect">
            <a:avLst/>
          </a:prstGeom>
        </p:spPr>
      </p:pic>
      <p:pic>
        <p:nvPicPr>
          <p:cNvPr id="10" name="图片 9"/>
          <p:cNvPicPr>
            <a:picLocks noChangeAspect="1"/>
          </p:cNvPicPr>
          <p:nvPr/>
        </p:nvPicPr>
        <p:blipFill>
          <a:blip r:embed="rId5"/>
          <a:stretch>
            <a:fillRect/>
          </a:stretch>
        </p:blipFill>
        <p:spPr>
          <a:xfrm>
            <a:off x="1310923" y="4252688"/>
            <a:ext cx="2599418" cy="688480"/>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692696"/>
            <a:ext cx="7886700" cy="5484267"/>
          </a:xfrm>
        </p:spPr>
        <p:txBody>
          <a:bodyPr>
            <a:normAutofit/>
          </a:bodyPr>
          <a:lstStyle/>
          <a:p>
            <a:pPr marL="0" indent="0" algn="just">
              <a:lnSpc>
                <a:spcPct val="150000"/>
              </a:lnSpc>
              <a:buNone/>
            </a:pPr>
            <a:r>
              <a:rPr lang="zh-CN" altLang="en-US" sz="2400" b="1" dirty="0" smtClean="0">
                <a:latin typeface="+mn-ea"/>
              </a:rPr>
              <a:t>可以得到</a:t>
            </a:r>
            <a:r>
              <a:rPr lang="en-US" altLang="zh-CN" sz="2400" b="1" dirty="0" smtClean="0">
                <a:latin typeface="+mn-ea"/>
              </a:rPr>
              <a:t>:</a:t>
            </a:r>
            <a:endParaRPr lang="en-US" altLang="zh-CN" sz="2400" b="1" dirty="0" smtClean="0">
              <a:latin typeface="+mn-ea"/>
            </a:endParaRPr>
          </a:p>
          <a:p>
            <a:pPr marL="0" indent="0" algn="just">
              <a:lnSpc>
                <a:spcPct val="150000"/>
              </a:lnSpc>
              <a:buNone/>
            </a:pPr>
            <a:endParaRPr lang="en-US" altLang="zh-CN" sz="2400" dirty="0" smtClean="0"/>
          </a:p>
          <a:p>
            <a:pPr marL="0" indent="0" algn="just">
              <a:lnSpc>
                <a:spcPct val="150000"/>
              </a:lnSpc>
              <a:buNone/>
            </a:pPr>
            <a:endParaRPr lang="en-US" altLang="zh-CN" sz="2400" dirty="0"/>
          </a:p>
          <a:p>
            <a:pPr marL="0" indent="0" algn="just">
              <a:lnSpc>
                <a:spcPct val="150000"/>
              </a:lnSpc>
              <a:buNone/>
            </a:pPr>
            <a:endParaRPr lang="en-US" altLang="zh-CN" sz="2400" dirty="0" smtClean="0"/>
          </a:p>
          <a:p>
            <a:pPr marL="0" indent="0" algn="just">
              <a:lnSpc>
                <a:spcPct val="150000"/>
              </a:lnSpc>
              <a:buNone/>
            </a:pPr>
            <a:endParaRPr lang="en-US" altLang="zh-CN" sz="2400" dirty="0"/>
          </a:p>
          <a:p>
            <a:pPr marL="0" indent="0" algn="just">
              <a:lnSpc>
                <a:spcPct val="150000"/>
              </a:lnSpc>
              <a:buNone/>
            </a:pPr>
            <a:endParaRPr lang="en-US" altLang="zh-CN" sz="2400" dirty="0" smtClean="0"/>
          </a:p>
          <a:p>
            <a:pPr marL="0" indent="0" algn="just">
              <a:lnSpc>
                <a:spcPct val="150000"/>
              </a:lnSpc>
              <a:buNone/>
            </a:pPr>
            <a:endParaRPr lang="en-US" altLang="zh-CN" sz="2400" dirty="0"/>
          </a:p>
          <a:p>
            <a:pPr marL="0" indent="0" algn="just">
              <a:lnSpc>
                <a:spcPct val="150000"/>
              </a:lnSpc>
              <a:buNone/>
            </a:pPr>
            <a:endParaRPr lang="zh-CN" altLang="en-US" sz="2400" dirty="0"/>
          </a:p>
        </p:txBody>
      </p:sp>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a:p>
        </p:txBody>
      </p:sp>
      <p:pic>
        <p:nvPicPr>
          <p:cNvPr id="2" name="图片 1"/>
          <p:cNvPicPr>
            <a:picLocks noChangeAspect="1"/>
          </p:cNvPicPr>
          <p:nvPr/>
        </p:nvPicPr>
        <p:blipFill>
          <a:blip r:embed="rId1"/>
          <a:stretch>
            <a:fillRect/>
          </a:stretch>
        </p:blipFill>
        <p:spPr>
          <a:xfrm>
            <a:off x="2195736" y="549067"/>
            <a:ext cx="4431076" cy="1052749"/>
          </a:xfrm>
          <a:prstGeom prst="rect">
            <a:avLst/>
          </a:prstGeom>
        </p:spPr>
      </p:pic>
      <p:pic>
        <p:nvPicPr>
          <p:cNvPr id="9" name="图片 8"/>
          <p:cNvPicPr>
            <a:picLocks noChangeAspect="1"/>
          </p:cNvPicPr>
          <p:nvPr/>
        </p:nvPicPr>
        <p:blipFill>
          <a:blip r:embed="rId2"/>
          <a:stretch>
            <a:fillRect/>
          </a:stretch>
        </p:blipFill>
        <p:spPr>
          <a:xfrm>
            <a:off x="2195736" y="1575968"/>
            <a:ext cx="4486962" cy="1061137"/>
          </a:xfrm>
          <a:prstGeom prst="rect">
            <a:avLst/>
          </a:prstGeom>
        </p:spPr>
      </p:pic>
      <p:pic>
        <p:nvPicPr>
          <p:cNvPr id="10" name="图片 9"/>
          <p:cNvPicPr>
            <a:picLocks noChangeAspect="1"/>
          </p:cNvPicPr>
          <p:nvPr/>
        </p:nvPicPr>
        <p:blipFill>
          <a:blip r:embed="rId3"/>
          <a:stretch>
            <a:fillRect/>
          </a:stretch>
        </p:blipFill>
        <p:spPr>
          <a:xfrm>
            <a:off x="597749" y="2751806"/>
            <a:ext cx="4633835" cy="593595"/>
          </a:xfrm>
          <a:prstGeom prst="rect">
            <a:avLst/>
          </a:prstGeom>
        </p:spPr>
      </p:pic>
      <p:pic>
        <p:nvPicPr>
          <p:cNvPr id="11" name="图片 10"/>
          <p:cNvPicPr>
            <a:picLocks noChangeAspect="1"/>
          </p:cNvPicPr>
          <p:nvPr/>
        </p:nvPicPr>
        <p:blipFill>
          <a:blip r:embed="rId4"/>
          <a:stretch>
            <a:fillRect/>
          </a:stretch>
        </p:blipFill>
        <p:spPr>
          <a:xfrm>
            <a:off x="597749" y="3284984"/>
            <a:ext cx="7374287" cy="1150334"/>
          </a:xfrm>
          <a:prstGeom prst="rect">
            <a:avLst/>
          </a:prstGeom>
        </p:spPr>
      </p:pic>
      <p:pic>
        <p:nvPicPr>
          <p:cNvPr id="12" name="图片 11"/>
          <p:cNvPicPr>
            <a:picLocks noChangeAspect="1"/>
          </p:cNvPicPr>
          <p:nvPr/>
        </p:nvPicPr>
        <p:blipFill>
          <a:blip r:embed="rId5"/>
          <a:stretch>
            <a:fillRect/>
          </a:stretch>
        </p:blipFill>
        <p:spPr>
          <a:xfrm>
            <a:off x="1187624" y="4435318"/>
            <a:ext cx="5184576" cy="605333"/>
          </a:xfrm>
          <a:prstGeom prst="rect">
            <a:avLst/>
          </a:prstGeom>
        </p:spPr>
      </p:pic>
      <p:pic>
        <p:nvPicPr>
          <p:cNvPr id="13" name="图片 12"/>
          <p:cNvPicPr>
            <a:picLocks noChangeAspect="1"/>
          </p:cNvPicPr>
          <p:nvPr/>
        </p:nvPicPr>
        <p:blipFill>
          <a:blip r:embed="rId6"/>
          <a:stretch>
            <a:fillRect/>
          </a:stretch>
        </p:blipFill>
        <p:spPr>
          <a:xfrm>
            <a:off x="1201431" y="5122033"/>
            <a:ext cx="4738721" cy="624797"/>
          </a:xfrm>
          <a:prstGeom prst="rect">
            <a:avLst/>
          </a:prstGeom>
        </p:spPr>
      </p:pic>
      <p:pic>
        <p:nvPicPr>
          <p:cNvPr id="14" name="图片 13"/>
          <p:cNvPicPr>
            <a:picLocks noChangeAspect="1"/>
          </p:cNvPicPr>
          <p:nvPr/>
        </p:nvPicPr>
        <p:blipFill>
          <a:blip r:embed="rId7"/>
          <a:stretch>
            <a:fillRect/>
          </a:stretch>
        </p:blipFill>
        <p:spPr>
          <a:xfrm>
            <a:off x="1204387" y="5828212"/>
            <a:ext cx="5515979" cy="62512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908720"/>
            <a:ext cx="7886700" cy="5268244"/>
          </a:xfrm>
        </p:spPr>
        <p:txBody>
          <a:bodyPr>
            <a:normAutofit/>
          </a:bodyPr>
          <a:lstStyle/>
          <a:p>
            <a:pPr marL="0" indent="0">
              <a:buNone/>
            </a:pPr>
            <a:r>
              <a:rPr lang="zh-CN" altLang="en-US" sz="2400" b="1" dirty="0" smtClean="0">
                <a:solidFill>
                  <a:srgbClr val="C00000"/>
                </a:solidFill>
                <a:latin typeface="黑体" panose="02010609060101010101" pitchFamily="49" charset="-122"/>
                <a:ea typeface="黑体" panose="02010609060101010101" pitchFamily="49" charset="-122"/>
              </a:rPr>
              <a:t>弹弓效应</a:t>
            </a:r>
            <a:r>
              <a:rPr lang="zh-CN" altLang="en-US" sz="2400" b="1" dirty="0">
                <a:solidFill>
                  <a:srgbClr val="C00000"/>
                </a:solidFill>
                <a:latin typeface="黑体" panose="02010609060101010101" pitchFamily="49" charset="-122"/>
                <a:ea typeface="黑体" panose="02010609060101010101" pitchFamily="49" charset="-122"/>
              </a:rPr>
              <a:t>或</a:t>
            </a:r>
            <a:r>
              <a:rPr lang="zh-CN" altLang="en-US" sz="2400" b="1" dirty="0" smtClean="0">
                <a:solidFill>
                  <a:srgbClr val="C00000"/>
                </a:solidFill>
                <a:latin typeface="黑体" panose="02010609060101010101" pitchFamily="49" charset="-122"/>
                <a:ea typeface="黑体" panose="02010609060101010101" pitchFamily="49" charset="-122"/>
              </a:rPr>
              <a:t>引力助推</a:t>
            </a:r>
            <a:endParaRPr lang="en-US" altLang="zh-CN" sz="2400" b="1" dirty="0" smtClean="0">
              <a:solidFill>
                <a:srgbClr val="C00000"/>
              </a:solidFill>
              <a:latin typeface="黑体" panose="02010609060101010101" pitchFamily="49" charset="-122"/>
              <a:ea typeface="黑体" panose="02010609060101010101" pitchFamily="49" charset="-122"/>
            </a:endParaRPr>
          </a:p>
          <a:p>
            <a:pPr marL="0" indent="0">
              <a:buNone/>
            </a:pPr>
            <a:endParaRPr lang="en-US" altLang="zh-CN" sz="2400" b="1" dirty="0"/>
          </a:p>
          <a:p>
            <a:pPr marL="0" indent="0">
              <a:buNone/>
            </a:pPr>
            <a:endParaRPr lang="zh-CN" altLang="en-US" sz="2400" b="1" dirty="0"/>
          </a:p>
        </p:txBody>
      </p:sp>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a:p>
        </p:txBody>
      </p:sp>
      <p:pic>
        <p:nvPicPr>
          <p:cNvPr id="8" name="图片 7"/>
          <p:cNvPicPr>
            <a:picLocks noChangeAspect="1"/>
          </p:cNvPicPr>
          <p:nvPr/>
        </p:nvPicPr>
        <p:blipFill>
          <a:blip r:embed="rId1"/>
          <a:stretch>
            <a:fillRect/>
          </a:stretch>
        </p:blipFill>
        <p:spPr>
          <a:xfrm>
            <a:off x="5345863" y="1916832"/>
            <a:ext cx="3092347" cy="2014204"/>
          </a:xfrm>
          <a:prstGeom prst="rect">
            <a:avLst/>
          </a:prstGeom>
        </p:spPr>
      </p:pic>
      <p:sp>
        <p:nvSpPr>
          <p:cNvPr id="13" name="文本框 12"/>
          <p:cNvSpPr txBox="1"/>
          <p:nvPr/>
        </p:nvSpPr>
        <p:spPr>
          <a:xfrm>
            <a:off x="614456" y="5239709"/>
            <a:ext cx="6681637" cy="1200329"/>
          </a:xfrm>
          <a:prstGeom prst="rect">
            <a:avLst/>
          </a:prstGeom>
          <a:noFill/>
        </p:spPr>
        <p:txBody>
          <a:bodyPr wrap="none" rtlCol="0">
            <a:spAutoFit/>
          </a:bodyPr>
          <a:lstStyle/>
          <a:p>
            <a:pPr>
              <a:lnSpc>
                <a:spcPct val="150000"/>
              </a:lnSpc>
            </a:pPr>
            <a:r>
              <a:rPr lang="zh-CN" altLang="en-US" sz="2400" b="1" dirty="0" smtClean="0">
                <a:solidFill>
                  <a:srgbClr val="C00000"/>
                </a:solidFill>
                <a:latin typeface="黑体" panose="02010609060101010101" pitchFamily="49" charset="-122"/>
                <a:ea typeface="黑体" panose="02010609060101010101" pitchFamily="49" charset="-122"/>
              </a:rPr>
              <a:t>课后思考题</a:t>
            </a:r>
            <a:r>
              <a:rPr lang="zh-CN" altLang="en-US" sz="2400" b="1" dirty="0" smtClean="0"/>
              <a:t>：</a:t>
            </a:r>
            <a:r>
              <a:rPr lang="zh-CN" altLang="en-US" sz="2400" b="1" dirty="0" smtClean="0">
                <a:solidFill>
                  <a:srgbClr val="0000CC"/>
                </a:solidFill>
              </a:rPr>
              <a:t>满足什么条件时候，比如入射角，</a:t>
            </a:r>
            <a:endParaRPr lang="en-US" altLang="zh-CN" sz="2400" b="1" dirty="0" smtClean="0">
              <a:solidFill>
                <a:srgbClr val="0000CC"/>
              </a:solidFill>
            </a:endParaRPr>
          </a:p>
          <a:p>
            <a:pPr>
              <a:lnSpc>
                <a:spcPct val="150000"/>
              </a:lnSpc>
            </a:pPr>
            <a:r>
              <a:rPr lang="zh-CN" altLang="en-US" sz="2400" b="1" dirty="0" smtClean="0">
                <a:solidFill>
                  <a:srgbClr val="0000CC"/>
                </a:solidFill>
              </a:rPr>
              <a:t>速度方向等，引力不助推？</a:t>
            </a:r>
            <a:endParaRPr lang="zh-CN" altLang="en-US" sz="2400" b="1" dirty="0">
              <a:solidFill>
                <a:srgbClr val="0000CC"/>
              </a:solidFill>
            </a:endParaRPr>
          </a:p>
        </p:txBody>
      </p:sp>
      <p:pic>
        <p:nvPicPr>
          <p:cNvPr id="2" name="图片 1"/>
          <p:cNvPicPr>
            <a:picLocks noChangeAspect="1"/>
          </p:cNvPicPr>
          <p:nvPr/>
        </p:nvPicPr>
        <p:blipFill>
          <a:blip r:embed="rId2"/>
          <a:stretch>
            <a:fillRect/>
          </a:stretch>
        </p:blipFill>
        <p:spPr>
          <a:xfrm>
            <a:off x="692286" y="1699890"/>
            <a:ext cx="4576438" cy="2154087"/>
          </a:xfrm>
          <a:prstGeom prst="rect">
            <a:avLst/>
          </a:prstGeom>
        </p:spPr>
      </p:pic>
      <p:pic>
        <p:nvPicPr>
          <p:cNvPr id="7" name="图片 6"/>
          <p:cNvPicPr>
            <a:picLocks noChangeAspect="1"/>
          </p:cNvPicPr>
          <p:nvPr/>
        </p:nvPicPr>
        <p:blipFill>
          <a:blip r:embed="rId3"/>
          <a:stretch>
            <a:fillRect/>
          </a:stretch>
        </p:blipFill>
        <p:spPr>
          <a:xfrm>
            <a:off x="755576" y="4372159"/>
            <a:ext cx="5967945" cy="61568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anim calcmode="lin" valueType="num">
                                      <p:cBhvr additive="base">
                                        <p:cTn id="13"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anim calcmode="lin" valueType="num">
                                      <p:cBhvr additive="base">
                                        <p:cTn id="17"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a:p>
        </p:txBody>
      </p:sp>
      <p:pic>
        <p:nvPicPr>
          <p:cNvPr id="6" name="图片 5"/>
          <p:cNvPicPr>
            <a:picLocks noChangeAspect="1"/>
          </p:cNvPicPr>
          <p:nvPr/>
        </p:nvPicPr>
        <p:blipFill>
          <a:blip r:embed="rId1"/>
          <a:stretch>
            <a:fillRect/>
          </a:stretch>
        </p:blipFill>
        <p:spPr>
          <a:xfrm>
            <a:off x="1619672" y="149679"/>
            <a:ext cx="6050362" cy="3672408"/>
          </a:xfrm>
          <a:prstGeom prst="rect">
            <a:avLst/>
          </a:prstGeom>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9334" y="3822087"/>
            <a:ext cx="7200800" cy="293282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620688"/>
            <a:ext cx="7886700" cy="5832648"/>
          </a:xfrm>
        </p:spPr>
        <p:txBody>
          <a:bodyPr>
            <a:normAutofit/>
          </a:bodyPr>
          <a:lstStyle/>
          <a:p>
            <a:pPr marL="0" indent="0" algn="just">
              <a:lnSpc>
                <a:spcPct val="150000"/>
              </a:lnSpc>
              <a:buNone/>
            </a:pPr>
            <a:r>
              <a:rPr lang="zh-CN" altLang="en-US" sz="2400" b="1" dirty="0" smtClean="0">
                <a:solidFill>
                  <a:srgbClr val="C00000"/>
                </a:solidFill>
                <a:latin typeface="黑体" panose="02010609060101010101" pitchFamily="49" charset="-122"/>
                <a:ea typeface="黑体" panose="02010609060101010101" pitchFamily="49" charset="-122"/>
              </a:rPr>
              <a:t>例</a:t>
            </a:r>
            <a:r>
              <a:rPr lang="zh-CN" altLang="en-US" sz="2400" b="1" dirty="0" smtClean="0">
                <a:latin typeface="+mn-ea"/>
              </a:rPr>
              <a:t> 在无摩擦平面两相同的球做</a:t>
            </a:r>
            <a:r>
              <a:rPr lang="zh-CN" altLang="en-US" sz="2400" b="1" dirty="0" smtClean="0">
                <a:solidFill>
                  <a:srgbClr val="0000CC"/>
                </a:solidFill>
                <a:latin typeface="+mn-ea"/>
              </a:rPr>
              <a:t>非对心弹性散射</a:t>
            </a:r>
            <a:r>
              <a:rPr lang="en-US" altLang="zh-CN" sz="2400" b="1" dirty="0" smtClean="0">
                <a:latin typeface="+mn-ea"/>
              </a:rPr>
              <a:t>(</a:t>
            </a:r>
            <a:r>
              <a:rPr lang="zh-CN" altLang="en-US" sz="2400" b="1" dirty="0" smtClean="0">
                <a:latin typeface="+mn-ea"/>
              </a:rPr>
              <a:t>斜碰，相碰之前速度不在沿它们的中心连线上</a:t>
            </a:r>
            <a:r>
              <a:rPr lang="en-US" altLang="zh-CN" sz="2400" b="1" dirty="0" smtClean="0">
                <a:latin typeface="+mn-ea"/>
              </a:rPr>
              <a:t>)</a:t>
            </a:r>
            <a:r>
              <a:rPr lang="zh-CN" altLang="en-US" sz="2400" b="1" dirty="0" smtClean="0">
                <a:latin typeface="+mn-ea"/>
              </a:rPr>
              <a:t>。其中一球开始时静止，另一球速度为</a:t>
            </a:r>
            <a:r>
              <a:rPr lang="en-US" altLang="zh-CN" sz="2400" b="1" i="1" dirty="0" smtClean="0">
                <a:latin typeface="Times New Roman" panose="02020603050405020304" pitchFamily="18" charset="0"/>
                <a:cs typeface="Times New Roman" panose="02020603050405020304" pitchFamily="18" charset="0"/>
              </a:rPr>
              <a:t>v</a:t>
            </a:r>
            <a:r>
              <a:rPr lang="zh-CN" altLang="en-US" sz="2400" b="1" dirty="0" smtClean="0">
                <a:latin typeface="+mn-ea"/>
              </a:rPr>
              <a:t>，证明碰撞后两球速度总互相垂直。</a:t>
            </a:r>
            <a:endParaRPr lang="en-US" altLang="zh-CN" sz="2400" b="1" dirty="0" smtClean="0">
              <a:latin typeface="+mn-ea"/>
            </a:endParaRPr>
          </a:p>
          <a:p>
            <a:pPr marL="0" indent="0" algn="just">
              <a:lnSpc>
                <a:spcPct val="150000"/>
              </a:lnSpc>
              <a:buNone/>
            </a:pPr>
            <a:r>
              <a:rPr lang="zh-CN" altLang="en-US" sz="2400" b="1" dirty="0" smtClean="0">
                <a:latin typeface="楷体" panose="02010609060101010101" pitchFamily="49" charset="-122"/>
                <a:ea typeface="楷体" panose="02010609060101010101" pitchFamily="49" charset="-122"/>
              </a:rPr>
              <a:t>证明：设碰撞后速度为</a:t>
            </a:r>
            <a:r>
              <a:rPr lang="en-US" altLang="zh-CN" sz="2400" b="1" dirty="0" smtClean="0">
                <a:latin typeface="楷体" panose="02010609060101010101" pitchFamily="49" charset="-122"/>
                <a:ea typeface="楷体" panose="02010609060101010101" pitchFamily="49" charset="-122"/>
              </a:rPr>
              <a:t>:</a:t>
            </a:r>
            <a:endParaRPr lang="en-US" altLang="zh-CN" sz="2400" b="1" dirty="0" smtClean="0">
              <a:latin typeface="楷体" panose="02010609060101010101" pitchFamily="49" charset="-122"/>
              <a:ea typeface="楷体" panose="02010609060101010101" pitchFamily="49" charset="-122"/>
            </a:endParaRPr>
          </a:p>
          <a:p>
            <a:pPr marL="0" indent="0" algn="just">
              <a:lnSpc>
                <a:spcPct val="150000"/>
              </a:lnSpc>
              <a:buNone/>
            </a:pPr>
            <a:r>
              <a:rPr lang="zh-CN" altLang="en-US" sz="2400" b="1" dirty="0" smtClean="0">
                <a:latin typeface="楷体" panose="02010609060101010101" pitchFamily="49" charset="-122"/>
                <a:ea typeface="楷体" panose="02010609060101010101" pitchFamily="49" charset="-122"/>
              </a:rPr>
              <a:t>动量守恒：</a:t>
            </a:r>
            <a:endParaRPr lang="en-US" altLang="zh-CN" sz="2400" b="1" dirty="0" smtClean="0">
              <a:latin typeface="楷体" panose="02010609060101010101" pitchFamily="49" charset="-122"/>
              <a:ea typeface="楷体" panose="02010609060101010101" pitchFamily="49" charset="-122"/>
            </a:endParaRPr>
          </a:p>
          <a:p>
            <a:pPr marL="0" indent="0" algn="just">
              <a:lnSpc>
                <a:spcPct val="150000"/>
              </a:lnSpc>
              <a:buNone/>
            </a:pPr>
            <a:r>
              <a:rPr lang="zh-CN" altLang="en-US" sz="2400" b="1" dirty="0" smtClean="0">
                <a:latin typeface="楷体" panose="02010609060101010101" pitchFamily="49" charset="-122"/>
                <a:ea typeface="楷体" panose="02010609060101010101" pitchFamily="49" charset="-122"/>
              </a:rPr>
              <a:t>动能守恒：</a:t>
            </a:r>
            <a:endParaRPr lang="en-US" altLang="zh-CN" sz="2400" b="1" dirty="0" smtClean="0">
              <a:latin typeface="楷体" panose="02010609060101010101" pitchFamily="49" charset="-122"/>
              <a:ea typeface="楷体" panose="02010609060101010101" pitchFamily="49" charset="-122"/>
            </a:endParaRPr>
          </a:p>
          <a:p>
            <a:pPr marL="0" indent="0" algn="just">
              <a:lnSpc>
                <a:spcPct val="150000"/>
              </a:lnSpc>
              <a:buNone/>
            </a:pPr>
            <a:r>
              <a:rPr lang="zh-CN" altLang="en-US" sz="2400" b="1" dirty="0" smtClean="0">
                <a:latin typeface="楷体" panose="02010609060101010101" pitchFamily="49" charset="-122"/>
                <a:ea typeface="楷体" panose="02010609060101010101" pitchFamily="49" charset="-122"/>
              </a:rPr>
              <a:t>则</a:t>
            </a:r>
            <a:endParaRPr lang="en-US" altLang="zh-CN" sz="2400" b="1" dirty="0" smtClean="0">
              <a:latin typeface="楷体" panose="02010609060101010101" pitchFamily="49" charset="-122"/>
              <a:ea typeface="楷体" panose="02010609060101010101" pitchFamily="49" charset="-122"/>
            </a:endParaRPr>
          </a:p>
          <a:p>
            <a:pPr marL="0" indent="0" algn="just">
              <a:lnSpc>
                <a:spcPct val="150000"/>
              </a:lnSpc>
              <a:buNone/>
            </a:pPr>
            <a:endParaRPr lang="en-US" altLang="zh-CN" sz="2400" b="1" dirty="0">
              <a:latin typeface="楷体" panose="02010609060101010101" pitchFamily="49" charset="-122"/>
              <a:ea typeface="楷体" panose="02010609060101010101" pitchFamily="49" charset="-122"/>
            </a:endParaRPr>
          </a:p>
          <a:p>
            <a:pPr marL="0" indent="0" algn="just">
              <a:lnSpc>
                <a:spcPct val="150000"/>
              </a:lnSpc>
              <a:buNone/>
            </a:pPr>
            <a:r>
              <a:rPr lang="zh-CN" altLang="en-US" sz="2400" b="1" dirty="0" smtClean="0">
                <a:latin typeface="楷体" panose="02010609060101010101" pitchFamily="49" charset="-122"/>
                <a:ea typeface="楷体" panose="02010609060101010101" pitchFamily="49" charset="-122"/>
              </a:rPr>
              <a:t>即证。</a:t>
            </a:r>
            <a:endParaRPr lang="zh-CN" altLang="en-US" sz="2400" b="1" dirty="0">
              <a:latin typeface="楷体" panose="02010609060101010101" pitchFamily="49" charset="-122"/>
              <a:ea typeface="楷体" panose="02010609060101010101" pitchFamily="49" charset="-122"/>
            </a:endParaRPr>
          </a:p>
        </p:txBody>
      </p:sp>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a:p>
        </p:txBody>
      </p:sp>
      <p:pic>
        <p:nvPicPr>
          <p:cNvPr id="10" name="图片 9"/>
          <p:cNvPicPr>
            <a:picLocks noChangeAspect="1"/>
          </p:cNvPicPr>
          <p:nvPr/>
        </p:nvPicPr>
        <p:blipFill>
          <a:blip r:embed="rId1"/>
          <a:stretch>
            <a:fillRect/>
          </a:stretch>
        </p:blipFill>
        <p:spPr>
          <a:xfrm>
            <a:off x="4866566" y="2780928"/>
            <a:ext cx="3460016" cy="2324869"/>
          </a:xfrm>
          <a:prstGeom prst="rect">
            <a:avLst/>
          </a:prstGeom>
        </p:spPr>
      </p:pic>
      <p:pic>
        <p:nvPicPr>
          <p:cNvPr id="2" name="图片 1"/>
          <p:cNvPicPr>
            <a:picLocks noChangeAspect="1"/>
          </p:cNvPicPr>
          <p:nvPr/>
        </p:nvPicPr>
        <p:blipFill>
          <a:blip r:embed="rId2"/>
          <a:stretch>
            <a:fillRect/>
          </a:stretch>
        </p:blipFill>
        <p:spPr>
          <a:xfrm>
            <a:off x="3940275" y="2421241"/>
            <a:ext cx="919757" cy="621506"/>
          </a:xfrm>
          <a:prstGeom prst="rect">
            <a:avLst/>
          </a:prstGeom>
        </p:spPr>
      </p:pic>
      <p:pic>
        <p:nvPicPr>
          <p:cNvPr id="5" name="图片 4"/>
          <p:cNvPicPr>
            <a:picLocks noChangeAspect="1"/>
          </p:cNvPicPr>
          <p:nvPr/>
        </p:nvPicPr>
        <p:blipFill>
          <a:blip r:embed="rId3"/>
          <a:stretch>
            <a:fillRect/>
          </a:stretch>
        </p:blipFill>
        <p:spPr>
          <a:xfrm>
            <a:off x="2224744" y="3042747"/>
            <a:ext cx="1759037" cy="621506"/>
          </a:xfrm>
          <a:prstGeom prst="rect">
            <a:avLst/>
          </a:prstGeom>
        </p:spPr>
      </p:pic>
      <p:pic>
        <p:nvPicPr>
          <p:cNvPr id="11" name="图片 10"/>
          <p:cNvPicPr>
            <a:picLocks noChangeAspect="1"/>
          </p:cNvPicPr>
          <p:nvPr/>
        </p:nvPicPr>
        <p:blipFill>
          <a:blip r:embed="rId4"/>
          <a:stretch>
            <a:fillRect/>
          </a:stretch>
        </p:blipFill>
        <p:spPr>
          <a:xfrm>
            <a:off x="2204594" y="3672887"/>
            <a:ext cx="2190923" cy="697864"/>
          </a:xfrm>
          <a:prstGeom prst="rect">
            <a:avLst/>
          </a:prstGeom>
        </p:spPr>
      </p:pic>
      <p:pic>
        <p:nvPicPr>
          <p:cNvPr id="12" name="图片 11"/>
          <p:cNvPicPr>
            <a:picLocks noChangeAspect="1"/>
          </p:cNvPicPr>
          <p:nvPr/>
        </p:nvPicPr>
        <p:blipFill>
          <a:blip r:embed="rId5"/>
          <a:stretch>
            <a:fillRect/>
          </a:stretch>
        </p:blipFill>
        <p:spPr>
          <a:xfrm>
            <a:off x="1228725" y="4254910"/>
            <a:ext cx="2415155" cy="779183"/>
          </a:xfrm>
          <a:prstGeom prst="rect">
            <a:avLst/>
          </a:prstGeom>
        </p:spPr>
      </p:pic>
      <p:pic>
        <p:nvPicPr>
          <p:cNvPr id="13" name="图片 12"/>
          <p:cNvPicPr>
            <a:picLocks noChangeAspect="1"/>
          </p:cNvPicPr>
          <p:nvPr/>
        </p:nvPicPr>
        <p:blipFill>
          <a:blip r:embed="rId6"/>
          <a:stretch>
            <a:fillRect/>
          </a:stretch>
        </p:blipFill>
        <p:spPr>
          <a:xfrm>
            <a:off x="1717248" y="5092348"/>
            <a:ext cx="2913794" cy="625856"/>
          </a:xfrm>
          <a:prstGeom prst="rect">
            <a:avLst/>
          </a:prstGeom>
        </p:spPr>
      </p:pic>
      <p:pic>
        <p:nvPicPr>
          <p:cNvPr id="14" name="图片 13"/>
          <p:cNvPicPr>
            <a:picLocks noChangeAspect="1"/>
          </p:cNvPicPr>
          <p:nvPr/>
        </p:nvPicPr>
        <p:blipFill>
          <a:blip r:embed="rId7"/>
          <a:stretch>
            <a:fillRect/>
          </a:stretch>
        </p:blipFill>
        <p:spPr>
          <a:xfrm>
            <a:off x="1750781" y="5776459"/>
            <a:ext cx="1955808" cy="571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additive="base">
                                        <p:cTn id="4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ppt_x"/>
                                          </p:val>
                                        </p:tav>
                                        <p:tav tm="100000">
                                          <p:val>
                                            <p:strVal val="#ppt_x"/>
                                          </p:val>
                                        </p:tav>
                                      </p:tavLst>
                                    </p:anim>
                                    <p:anim calcmode="lin" valueType="num">
                                      <p:cBhvr additive="base">
                                        <p:cTn id="5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additive="base">
                                        <p:cTn id="55" dur="500" fill="hold"/>
                                        <p:tgtEl>
                                          <p:spTgt spid="13"/>
                                        </p:tgtEl>
                                        <p:attrNameLst>
                                          <p:attrName>ppt_x</p:attrName>
                                        </p:attrNameLst>
                                      </p:cBhvr>
                                      <p:tavLst>
                                        <p:tav tm="0">
                                          <p:val>
                                            <p:strVal val="#ppt_x"/>
                                          </p:val>
                                        </p:tav>
                                        <p:tav tm="100000">
                                          <p:val>
                                            <p:strVal val="#ppt_x"/>
                                          </p:val>
                                        </p:tav>
                                      </p:tavLst>
                                    </p:anim>
                                    <p:anim calcmode="lin" valueType="num">
                                      <p:cBhvr additive="base">
                                        <p:cTn id="5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additive="base">
                                        <p:cTn id="61" dur="500" fill="hold"/>
                                        <p:tgtEl>
                                          <p:spTgt spid="14"/>
                                        </p:tgtEl>
                                        <p:attrNameLst>
                                          <p:attrName>ppt_x</p:attrName>
                                        </p:attrNameLst>
                                      </p:cBhvr>
                                      <p:tavLst>
                                        <p:tav tm="0">
                                          <p:val>
                                            <p:strVal val="#ppt_x"/>
                                          </p:val>
                                        </p:tav>
                                        <p:tav tm="100000">
                                          <p:val>
                                            <p:strVal val="#ppt_x"/>
                                          </p:val>
                                        </p:tav>
                                      </p:tavLst>
                                    </p:anim>
                                    <p:anim calcmode="lin" valueType="num">
                                      <p:cBhvr additive="base">
                                        <p:cTn id="6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6" end="6"/>
                                            </p:txEl>
                                          </p:spTgt>
                                        </p:tgtEl>
                                        <p:attrNameLst>
                                          <p:attrName>style.visibility</p:attrName>
                                        </p:attrNameLst>
                                      </p:cBhvr>
                                      <p:to>
                                        <p:strVal val="visible"/>
                                      </p:to>
                                    </p:set>
                                    <p:anim calcmode="lin" valueType="num">
                                      <p:cBhvr additive="base">
                                        <p:cTn id="6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
        <p:nvSpPr>
          <p:cNvPr id="4" name="灯片编号占位符 3"/>
          <p:cNvSpPr>
            <a:spLocks noGrp="1"/>
          </p:cNvSpPr>
          <p:nvPr>
            <p:ph type="sldNum" sz="quarter" idx="12"/>
          </p:nvPr>
        </p:nvSpPr>
        <p:spPr/>
        <p:txBody>
          <a:bodyPr/>
          <a:p>
            <a:pPr>
              <a:defRPr/>
            </a:pPr>
            <a:fld id="{561E39DC-0725-48F8-9F0C-20F2DD89ACFF}" type="slidenum">
              <a:rPr lang="zh-CN" altLang="en-US" smtClean="0"/>
            </a:fld>
            <a:endParaRPr lang="zh-CN" altLang="en-US"/>
          </a:p>
        </p:txBody>
      </p:sp>
    </p:spTree>
  </p:cSld>
  <p:clrMapOvr>
    <a:masterClrMapping/>
  </p:clrMapOvr>
  <p:transition spd="med">
    <p:pull/>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7"/>
            <a:ext cx="7886700" cy="975642"/>
          </a:xfrm>
        </p:spPr>
        <p:txBody>
          <a:bodyPr>
            <a:normAutofit/>
          </a:bodyPr>
          <a:lstStyle/>
          <a:p>
            <a:r>
              <a:rPr kumimoji="1" lang="en-US" altLang="zh-CN" sz="3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3200" b="1"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4.6 </a:t>
            </a:r>
            <a:r>
              <a:rPr kumimoji="1" lang="zh-CN" altLang="en-US" sz="3200" b="1"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两体问题</a:t>
            </a:r>
            <a:r>
              <a:rPr kumimoji="1" lang="en-US" altLang="zh-CN" sz="3200" b="1"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kumimoji="1" lang="zh-CN" altLang="en-US" sz="3200" b="1" dirty="0" smtClean="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黑体" panose="02010609060101010101" pitchFamily="49" charset="-122"/>
                <a:cs typeface="Times New Roman" panose="02020603050405020304" pitchFamily="18" charset="0"/>
              </a:rPr>
              <a:t>这一节的内容请自学</a:t>
            </a:r>
            <a:r>
              <a:rPr kumimoji="1" lang="en-US" altLang="zh-CN" sz="3200" b="1"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endParaRPr kumimoji="1" lang="en-US" altLang="zh-CN" sz="3200" b="1"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2"/>
          <p:cNvSpPr>
            <a:spLocks noGrp="1"/>
          </p:cNvSpPr>
          <p:nvPr>
            <p:ph idx="1"/>
          </p:nvPr>
        </p:nvSpPr>
        <p:spPr>
          <a:xfrm>
            <a:off x="628650" y="1340769"/>
            <a:ext cx="7886700" cy="4836194"/>
          </a:xfrm>
        </p:spPr>
        <p:txBody>
          <a:bodyPr>
            <a:normAutofit/>
          </a:bodyPr>
          <a:lstStyle/>
          <a:p>
            <a:pPr marL="0" indent="0">
              <a:lnSpc>
                <a:spcPct val="150000"/>
              </a:lnSpc>
              <a:buNone/>
            </a:pPr>
            <a:r>
              <a:rPr lang="zh-CN" altLang="en-US" sz="2400" b="1" dirty="0" smtClean="0">
                <a:latin typeface="宋体" panose="02010600030101010101" pitchFamily="2" charset="-122"/>
                <a:ea typeface="宋体" panose="02010600030101010101" pitchFamily="2" charset="-122"/>
              </a:rPr>
              <a:t>    </a:t>
            </a:r>
            <a:r>
              <a:rPr lang="zh-CN" altLang="en-US" sz="2400" b="1" dirty="0" smtClean="0">
                <a:latin typeface="Times New Roman" panose="02020603050405020304" pitchFamily="18" charset="0"/>
                <a:cs typeface="Times New Roman" panose="02020603050405020304" pitchFamily="18" charset="0"/>
              </a:rPr>
              <a:t>两个物体在相互作用下运动的问题：①</a:t>
            </a:r>
            <a:r>
              <a:rPr lang="el-GR" altLang="zh-CN" sz="2400" b="1" i="1" dirty="0" smtClean="0">
                <a:latin typeface="Times New Roman" panose="02020603050405020304" pitchFamily="18" charset="0"/>
                <a:cs typeface="Times New Roman" panose="02020603050405020304" pitchFamily="18" charset="0"/>
              </a:rPr>
              <a:t>α</a:t>
            </a:r>
            <a:r>
              <a:rPr lang="zh-CN" altLang="en-US" sz="2400" b="1" dirty="0" smtClean="0">
                <a:latin typeface="Times New Roman" panose="02020603050405020304" pitchFamily="18" charset="0"/>
                <a:cs typeface="Times New Roman" panose="02020603050405020304" pitchFamily="18" charset="0"/>
              </a:rPr>
              <a:t>粒子被重核原子散射；②氢原子中电子绕核运动；一个行星绕恒星运动</a:t>
            </a:r>
            <a:r>
              <a:rPr lang="en-US" altLang="zh-CN" sz="2400" b="1" dirty="0" smtClean="0">
                <a:latin typeface="Times New Roman" panose="02020603050405020304" pitchFamily="18" charset="0"/>
                <a:cs typeface="Times New Roman" panose="02020603050405020304" pitchFamily="18" charset="0"/>
              </a:rPr>
              <a:t>(</a:t>
            </a:r>
            <a:r>
              <a:rPr lang="zh-CN" altLang="en-US" sz="2400" b="1" dirty="0" smtClean="0">
                <a:latin typeface="Times New Roman" panose="02020603050405020304" pitchFamily="18" charset="0"/>
                <a:cs typeface="Times New Roman" panose="02020603050405020304" pitchFamily="18" charset="0"/>
              </a:rPr>
              <a:t>忽略其他行星的影响</a:t>
            </a:r>
            <a:r>
              <a:rPr lang="en-US" altLang="zh-CN" sz="2400" b="1" dirty="0" smtClean="0">
                <a:latin typeface="Times New Roman" panose="02020603050405020304" pitchFamily="18" charset="0"/>
                <a:cs typeface="Times New Roman" panose="02020603050405020304" pitchFamily="18" charset="0"/>
              </a:rPr>
              <a:t>)</a:t>
            </a:r>
            <a:r>
              <a:rPr lang="zh-CN" altLang="en-US" sz="2400" b="1" dirty="0" smtClean="0">
                <a:latin typeface="Times New Roman" panose="02020603050405020304" pitchFamily="18" charset="0"/>
                <a:cs typeface="Times New Roman" panose="02020603050405020304" pitchFamily="18" charset="0"/>
              </a:rPr>
              <a:t>。</a:t>
            </a:r>
            <a:endParaRPr lang="en-US" altLang="zh-CN" sz="2400" b="1" dirty="0" smtClean="0">
              <a:latin typeface="Times New Roman" panose="02020603050405020304" pitchFamily="18" charset="0"/>
              <a:cs typeface="Times New Roman" panose="02020603050405020304" pitchFamily="18" charset="0"/>
            </a:endParaRPr>
          </a:p>
          <a:p>
            <a:pPr marL="0" indent="0">
              <a:lnSpc>
                <a:spcPct val="150000"/>
              </a:lnSpc>
              <a:buNone/>
            </a:pPr>
            <a:r>
              <a:rPr lang="zh-CN" altLang="en-US" sz="2400" b="1" dirty="0" smtClean="0">
                <a:latin typeface="Times New Roman" panose="02020603050405020304" pitchFamily="18" charset="0"/>
                <a:cs typeface="Times New Roman" panose="02020603050405020304" pitchFamily="18" charset="0"/>
              </a:rPr>
              <a:t>        两体问题                      单体问题</a:t>
            </a:r>
            <a:endParaRPr lang="en-US" altLang="zh-CN" sz="2400" b="1" dirty="0" smtClean="0">
              <a:latin typeface="Times New Roman" panose="02020603050405020304" pitchFamily="18" charset="0"/>
              <a:cs typeface="Times New Roman" panose="02020603050405020304" pitchFamily="18" charset="0"/>
            </a:endParaRPr>
          </a:p>
          <a:p>
            <a:pPr marL="0" indent="0">
              <a:lnSpc>
                <a:spcPct val="150000"/>
              </a:lnSpc>
              <a:buNone/>
            </a:pPr>
            <a:endParaRPr lang="zh-CN" altLang="en-US" sz="2400" b="1" dirty="0">
              <a:latin typeface="+mn-ea"/>
            </a:endParaRPr>
          </a:p>
        </p:txBody>
      </p:sp>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a:p>
        </p:txBody>
      </p:sp>
      <p:sp>
        <p:nvSpPr>
          <p:cNvPr id="5" name="右箭头 4"/>
          <p:cNvSpPr/>
          <p:nvPr/>
        </p:nvSpPr>
        <p:spPr>
          <a:xfrm>
            <a:off x="2771800" y="3313885"/>
            <a:ext cx="1296144"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1"/>
          <a:stretch>
            <a:fillRect/>
          </a:stretch>
        </p:blipFill>
        <p:spPr>
          <a:xfrm>
            <a:off x="1331640" y="3909718"/>
            <a:ext cx="6060741" cy="199317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1691680" y="548680"/>
            <a:ext cx="6060741" cy="1993172"/>
          </a:xfrm>
          <a:prstGeom prst="rect">
            <a:avLst/>
          </a:prstGeom>
        </p:spPr>
      </p:pic>
      <p:pic>
        <p:nvPicPr>
          <p:cNvPr id="8" name="图片 7"/>
          <p:cNvPicPr>
            <a:picLocks noChangeAspect="1"/>
          </p:cNvPicPr>
          <p:nvPr/>
        </p:nvPicPr>
        <p:blipFill>
          <a:blip r:embed="rId2"/>
          <a:stretch>
            <a:fillRect/>
          </a:stretch>
        </p:blipFill>
        <p:spPr>
          <a:xfrm>
            <a:off x="1259632" y="2708920"/>
            <a:ext cx="3739422" cy="1953949"/>
          </a:xfrm>
          <a:prstGeom prst="rect">
            <a:avLst/>
          </a:prstGeom>
        </p:spPr>
      </p:pic>
      <p:pic>
        <p:nvPicPr>
          <p:cNvPr id="9" name="图片 8"/>
          <p:cNvPicPr>
            <a:picLocks noChangeAspect="1"/>
          </p:cNvPicPr>
          <p:nvPr/>
        </p:nvPicPr>
        <p:blipFill>
          <a:blip r:embed="rId3"/>
          <a:stretch>
            <a:fillRect/>
          </a:stretch>
        </p:blipFill>
        <p:spPr>
          <a:xfrm>
            <a:off x="5076056" y="3184362"/>
            <a:ext cx="2978709" cy="1036726"/>
          </a:xfrm>
          <a:prstGeom prst="rect">
            <a:avLst/>
          </a:prstGeom>
        </p:spPr>
      </p:pic>
      <p:pic>
        <p:nvPicPr>
          <p:cNvPr id="10" name="图片 9"/>
          <p:cNvPicPr>
            <a:picLocks noChangeAspect="1"/>
          </p:cNvPicPr>
          <p:nvPr/>
        </p:nvPicPr>
        <p:blipFill>
          <a:blip r:embed="rId4"/>
          <a:stretch>
            <a:fillRect/>
          </a:stretch>
        </p:blipFill>
        <p:spPr>
          <a:xfrm>
            <a:off x="1227077" y="4862049"/>
            <a:ext cx="3488939" cy="589394"/>
          </a:xfrm>
          <a:prstGeom prst="rect">
            <a:avLst/>
          </a:prstGeom>
        </p:spPr>
      </p:pic>
      <p:pic>
        <p:nvPicPr>
          <p:cNvPr id="11" name="图片 10"/>
          <p:cNvPicPr>
            <a:picLocks noChangeAspect="1"/>
          </p:cNvPicPr>
          <p:nvPr/>
        </p:nvPicPr>
        <p:blipFill>
          <a:blip r:embed="rId5"/>
          <a:stretch>
            <a:fillRect/>
          </a:stretch>
        </p:blipFill>
        <p:spPr>
          <a:xfrm>
            <a:off x="1228063" y="5451443"/>
            <a:ext cx="4067484" cy="114590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548680"/>
            <a:ext cx="7886700" cy="5628283"/>
          </a:xfrm>
        </p:spPr>
        <p:txBody>
          <a:bodyPr/>
          <a:lstStyle/>
          <a:p>
            <a:pPr marL="0" indent="0" algn="just">
              <a:lnSpc>
                <a:spcPct val="150000"/>
              </a:lnSpc>
              <a:buNone/>
            </a:pPr>
            <a:r>
              <a:rPr lang="zh-CN" altLang="en-US" sz="2400" b="1" dirty="0" smtClean="0">
                <a:latin typeface="Times New Roman" panose="02020603050405020304" pitchFamily="18" charset="0"/>
                <a:cs typeface="Times New Roman" panose="02020603050405020304" pitchFamily="18" charset="0"/>
              </a:rPr>
              <a:t>质点</a:t>
            </a:r>
            <a:r>
              <a:rPr lang="en-US" altLang="zh-CN" sz="2400" b="1" i="1" dirty="0" smtClean="0">
                <a:latin typeface="Times New Roman" panose="02020603050405020304" pitchFamily="18" charset="0"/>
                <a:cs typeface="Times New Roman" panose="02020603050405020304" pitchFamily="18" charset="0"/>
              </a:rPr>
              <a:t>m</a:t>
            </a:r>
            <a:r>
              <a:rPr lang="en-US" altLang="zh-CN" sz="2400" b="1" baseline="-25000" dirty="0" smtClean="0">
                <a:latin typeface="Times New Roman" panose="02020603050405020304" pitchFamily="18" charset="0"/>
                <a:cs typeface="Times New Roman" panose="02020603050405020304" pitchFamily="18" charset="0"/>
              </a:rPr>
              <a:t>2</a:t>
            </a:r>
            <a:r>
              <a:rPr lang="zh-CN" altLang="en-US" sz="2400" b="1" dirty="0" smtClean="0">
                <a:latin typeface="Times New Roman" panose="02020603050405020304" pitchFamily="18" charset="0"/>
                <a:cs typeface="Times New Roman" panose="02020603050405020304" pitchFamily="18" charset="0"/>
              </a:rPr>
              <a:t>相对与</a:t>
            </a:r>
            <a:r>
              <a:rPr lang="en-US" altLang="zh-CN" sz="2400" b="1" i="1" dirty="0" smtClean="0">
                <a:latin typeface="Times New Roman" panose="02020603050405020304" pitchFamily="18" charset="0"/>
                <a:cs typeface="Times New Roman" panose="02020603050405020304" pitchFamily="18" charset="0"/>
              </a:rPr>
              <a:t>m</a:t>
            </a:r>
            <a:r>
              <a:rPr lang="en-US" altLang="zh-CN" sz="2400" b="1" baseline="-25000" dirty="0" smtClean="0">
                <a:latin typeface="Times New Roman" panose="02020603050405020304" pitchFamily="18" charset="0"/>
                <a:cs typeface="Times New Roman" panose="02020603050405020304" pitchFamily="18" charset="0"/>
              </a:rPr>
              <a:t>1</a:t>
            </a:r>
            <a:r>
              <a:rPr lang="zh-CN" altLang="en-US" sz="2400" b="1" dirty="0" smtClean="0">
                <a:latin typeface="Times New Roman" panose="02020603050405020304" pitchFamily="18" charset="0"/>
                <a:cs typeface="Times New Roman" panose="02020603050405020304" pitchFamily="18" charset="0"/>
              </a:rPr>
              <a:t>的运动，和质量为</a:t>
            </a:r>
            <a:r>
              <a:rPr lang="el-GR" altLang="zh-CN" sz="2400" b="1" i="1" dirty="0" smtClean="0">
                <a:latin typeface="Times New Roman" panose="02020603050405020304" pitchFamily="18" charset="0"/>
                <a:cs typeface="Times New Roman" panose="02020603050405020304" pitchFamily="18" charset="0"/>
              </a:rPr>
              <a:t>μ</a:t>
            </a:r>
            <a:r>
              <a:rPr lang="zh-CN" altLang="en-US" sz="2400" b="1" dirty="0" smtClean="0">
                <a:latin typeface="Times New Roman" panose="02020603050405020304" pitchFamily="18" charset="0"/>
                <a:cs typeface="Times New Roman" panose="02020603050405020304" pitchFamily="18" charset="0"/>
              </a:rPr>
              <a:t>的约化粒子在原点取在</a:t>
            </a:r>
            <a:r>
              <a:rPr lang="en-US" altLang="zh-CN" sz="2400" b="1" i="1" dirty="0">
                <a:latin typeface="Times New Roman" panose="02020603050405020304" pitchFamily="18" charset="0"/>
                <a:cs typeface="Times New Roman" panose="02020603050405020304" pitchFamily="18" charset="0"/>
              </a:rPr>
              <a:t>m</a:t>
            </a:r>
            <a:r>
              <a:rPr lang="en-US" altLang="zh-CN" sz="2400" b="1" baseline="-25000" dirty="0">
                <a:latin typeface="Times New Roman" panose="02020603050405020304" pitchFamily="18" charset="0"/>
                <a:cs typeface="Times New Roman" panose="02020603050405020304" pitchFamily="18" charset="0"/>
              </a:rPr>
              <a:t>1</a:t>
            </a:r>
            <a:r>
              <a:rPr lang="zh-CN" altLang="en-US" sz="2400" b="1" dirty="0" smtClean="0">
                <a:latin typeface="Times New Roman" panose="02020603050405020304" pitchFamily="18" charset="0"/>
                <a:cs typeface="Times New Roman" panose="02020603050405020304" pitchFamily="18" charset="0"/>
              </a:rPr>
              <a:t>上的惯性系中受到同样的力时的运动是一样的，即</a:t>
            </a:r>
            <a:endParaRPr lang="en-US" altLang="zh-CN" sz="2400" b="1" dirty="0" smtClean="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sz="2400" b="1" dirty="0">
              <a:latin typeface="Times New Roman" panose="02020603050405020304" pitchFamily="18" charset="0"/>
              <a:cs typeface="Times New Roman" panose="02020603050405020304" pitchFamily="18" charset="0"/>
            </a:endParaRPr>
          </a:p>
          <a:p>
            <a:pPr marL="0" indent="0" algn="just">
              <a:lnSpc>
                <a:spcPct val="150000"/>
              </a:lnSpc>
              <a:buNone/>
            </a:pPr>
            <a:r>
              <a:rPr lang="zh-CN" altLang="en-US" sz="2400" b="1" dirty="0">
                <a:latin typeface="Times New Roman" panose="02020603050405020304" pitchFamily="18" charset="0"/>
                <a:cs typeface="Times New Roman" panose="02020603050405020304" pitchFamily="18" charset="0"/>
              </a:rPr>
              <a:t>作为牛顿定律的推论，关于约化粒子的</a:t>
            </a:r>
            <a:r>
              <a:rPr lang="zh-CN" altLang="en-US" sz="2400" b="1" dirty="0" smtClean="0">
                <a:latin typeface="Times New Roman" panose="02020603050405020304" pitchFamily="18" charset="0"/>
                <a:cs typeface="Times New Roman" panose="02020603050405020304" pitchFamily="18" charset="0"/>
              </a:rPr>
              <a:t>能量</a:t>
            </a:r>
            <a:r>
              <a:rPr lang="zh-CN" altLang="en-US" sz="2400" b="1" dirty="0">
                <a:latin typeface="Times New Roman" panose="02020603050405020304" pitchFamily="18" charset="0"/>
                <a:cs typeface="Times New Roman" panose="02020603050405020304" pitchFamily="18" charset="0"/>
              </a:rPr>
              <a:t>和</a:t>
            </a:r>
            <a:r>
              <a:rPr lang="zh-CN" altLang="en-US" sz="2400" b="1" dirty="0" smtClean="0">
                <a:latin typeface="Times New Roman" panose="02020603050405020304" pitchFamily="18" charset="0"/>
                <a:cs typeface="Times New Roman" panose="02020603050405020304" pitchFamily="18" charset="0"/>
              </a:rPr>
              <a:t>角动量</a:t>
            </a:r>
            <a:r>
              <a:rPr lang="zh-CN" altLang="en-US" sz="2400" b="1" dirty="0">
                <a:latin typeface="Times New Roman" panose="02020603050405020304" pitchFamily="18" charset="0"/>
                <a:cs typeface="Times New Roman" panose="02020603050405020304" pitchFamily="18" charset="0"/>
              </a:rPr>
              <a:t>的定律，仍取惯性系中的形式，尽管</a:t>
            </a:r>
            <a:r>
              <a:rPr lang="zh-CN" altLang="en-US" sz="2400" b="1" dirty="0" smtClean="0">
                <a:latin typeface="Times New Roman" panose="02020603050405020304" pitchFamily="18" charset="0"/>
                <a:cs typeface="Times New Roman" panose="02020603050405020304" pitchFamily="18" charset="0"/>
              </a:rPr>
              <a:t>原点</a:t>
            </a:r>
            <a:r>
              <a:rPr lang="en-US" altLang="zh-CN" sz="2400" b="1" i="1" dirty="0">
                <a:latin typeface="Times New Roman" panose="02020603050405020304" pitchFamily="18" charset="0"/>
                <a:cs typeface="Times New Roman" panose="02020603050405020304" pitchFamily="18" charset="0"/>
              </a:rPr>
              <a:t>m</a:t>
            </a:r>
            <a:r>
              <a:rPr lang="en-US" altLang="zh-CN" sz="2400" b="1" baseline="-25000" dirty="0">
                <a:latin typeface="Times New Roman" panose="02020603050405020304" pitchFamily="18" charset="0"/>
                <a:cs typeface="Times New Roman" panose="02020603050405020304" pitchFamily="18" charset="0"/>
              </a:rPr>
              <a:t>1</a:t>
            </a:r>
            <a:r>
              <a:rPr lang="zh-CN" altLang="en-US" sz="2400" b="1" dirty="0" smtClean="0">
                <a:latin typeface="Times New Roman" panose="02020603050405020304" pitchFamily="18" charset="0"/>
                <a:cs typeface="Times New Roman" panose="02020603050405020304" pitchFamily="18" charset="0"/>
              </a:rPr>
              <a:t>有加速度</a:t>
            </a:r>
            <a:r>
              <a:rPr lang="en-US" altLang="zh-CN" sz="2400" b="1" dirty="0" smtClean="0">
                <a:latin typeface="Times New Roman" panose="02020603050405020304" pitchFamily="18" charset="0"/>
                <a:cs typeface="Times New Roman" panose="02020603050405020304" pitchFamily="18" charset="0"/>
              </a:rPr>
              <a:t>(</a:t>
            </a:r>
            <a:r>
              <a:rPr lang="zh-CN" altLang="en-US" sz="2400" b="1" dirty="0" smtClean="0">
                <a:latin typeface="Times New Roman" panose="02020603050405020304" pitchFamily="18" charset="0"/>
                <a:cs typeface="Times New Roman" panose="02020603050405020304" pitchFamily="18" charset="0"/>
              </a:rPr>
              <a:t>这也正是约化质量与</a:t>
            </a:r>
            <a:r>
              <a:rPr lang="en-US" altLang="zh-CN" sz="2400" b="1" i="1" dirty="0">
                <a:latin typeface="Times New Roman" panose="02020603050405020304" pitchFamily="18" charset="0"/>
                <a:cs typeface="Times New Roman" panose="02020603050405020304" pitchFamily="18" charset="0"/>
              </a:rPr>
              <a:t>m</a:t>
            </a:r>
            <a:r>
              <a:rPr lang="en-US" altLang="zh-CN" sz="2400" b="1" baseline="-25000" dirty="0">
                <a:latin typeface="Times New Roman" panose="02020603050405020304" pitchFamily="18" charset="0"/>
                <a:cs typeface="Times New Roman" panose="02020603050405020304" pitchFamily="18" charset="0"/>
              </a:rPr>
              <a:t>2</a:t>
            </a:r>
            <a:r>
              <a:rPr lang="zh-CN" altLang="en-US" sz="2400" b="1" dirty="0" smtClean="0">
                <a:latin typeface="Times New Roman" panose="02020603050405020304" pitchFamily="18" charset="0"/>
                <a:cs typeface="Times New Roman" panose="02020603050405020304" pitchFamily="18" charset="0"/>
              </a:rPr>
              <a:t>差别的来源</a:t>
            </a:r>
            <a:r>
              <a:rPr lang="en-US" altLang="zh-CN" sz="2400" b="1" dirty="0" smtClean="0">
                <a:latin typeface="Times New Roman" panose="02020603050405020304" pitchFamily="18" charset="0"/>
                <a:cs typeface="Times New Roman" panose="02020603050405020304" pitchFamily="18" charset="0"/>
              </a:rPr>
              <a:t>)</a:t>
            </a:r>
            <a:r>
              <a:rPr lang="zh-CN" altLang="en-US" sz="2400" b="1" dirty="0" smtClean="0">
                <a:latin typeface="Times New Roman" panose="02020603050405020304" pitchFamily="18" charset="0"/>
                <a:cs typeface="Times New Roman" panose="02020603050405020304" pitchFamily="18" charset="0"/>
              </a:rPr>
              <a:t>。</a:t>
            </a:r>
            <a:endParaRPr lang="en-US" altLang="zh-CN" sz="2400" b="1"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a:p>
        </p:txBody>
      </p:sp>
      <p:pic>
        <p:nvPicPr>
          <p:cNvPr id="6" name="图片 5"/>
          <p:cNvPicPr>
            <a:picLocks noChangeAspect="1"/>
          </p:cNvPicPr>
          <p:nvPr/>
        </p:nvPicPr>
        <p:blipFill>
          <a:blip r:embed="rId1"/>
          <a:stretch>
            <a:fillRect/>
          </a:stretch>
        </p:blipFill>
        <p:spPr>
          <a:xfrm>
            <a:off x="648871" y="4253867"/>
            <a:ext cx="4136366" cy="1528375"/>
          </a:xfrm>
          <a:prstGeom prst="rect">
            <a:avLst/>
          </a:prstGeom>
        </p:spPr>
      </p:pic>
      <p:sp>
        <p:nvSpPr>
          <p:cNvPr id="9" name="文本框 8"/>
          <p:cNvSpPr txBox="1"/>
          <p:nvPr/>
        </p:nvSpPr>
        <p:spPr>
          <a:xfrm>
            <a:off x="4691573" y="5366744"/>
            <a:ext cx="3877985" cy="1144031"/>
          </a:xfrm>
          <a:prstGeom prst="rect">
            <a:avLst/>
          </a:prstGeom>
          <a:noFill/>
        </p:spPr>
        <p:txBody>
          <a:bodyPr wrap="none" rtlCol="0">
            <a:spAutoFit/>
          </a:bodyPr>
          <a:lstStyle/>
          <a:p>
            <a:pPr>
              <a:lnSpc>
                <a:spcPct val="150000"/>
              </a:lnSpc>
            </a:pPr>
            <a:r>
              <a:rPr lang="zh-CN" altLang="en-US" sz="2400" b="1" dirty="0" smtClean="0"/>
              <a:t>           </a:t>
            </a:r>
            <a:r>
              <a:rPr lang="zh-CN" altLang="en-US" sz="2400" dirty="0" smtClean="0">
                <a:latin typeface="华文新魏" panose="02010800040101010101" pitchFamily="2" charset="-122"/>
                <a:ea typeface="华文新魏" panose="02010800040101010101" pitchFamily="2" charset="-122"/>
              </a:rPr>
              <a:t>近似为惯性系</a:t>
            </a:r>
            <a:endParaRPr lang="en-US" altLang="zh-CN" sz="2400" dirty="0" smtClean="0">
              <a:latin typeface="华文新魏" panose="02010800040101010101" pitchFamily="2" charset="-122"/>
              <a:ea typeface="华文新魏" panose="02010800040101010101" pitchFamily="2" charset="-122"/>
            </a:endParaRPr>
          </a:p>
          <a:p>
            <a:pPr>
              <a:lnSpc>
                <a:spcPct val="150000"/>
              </a:lnSpc>
            </a:pPr>
            <a:r>
              <a:rPr lang="zh-CN" altLang="en-US" sz="2400" dirty="0" smtClean="0">
                <a:latin typeface="华文新魏" panose="02010800040101010101" pitchFamily="2" charset="-122"/>
                <a:ea typeface="华文新魏" panose="02010800040101010101" pitchFamily="2" charset="-122"/>
              </a:rPr>
              <a:t>物体与地球，电子与质子等</a:t>
            </a:r>
            <a:endParaRPr lang="zh-CN" altLang="en-US" sz="2400" dirty="0">
              <a:latin typeface="华文新魏" panose="02010800040101010101" pitchFamily="2" charset="-122"/>
              <a:ea typeface="华文新魏" panose="02010800040101010101" pitchFamily="2" charset="-122"/>
            </a:endParaRPr>
          </a:p>
        </p:txBody>
      </p:sp>
      <p:pic>
        <p:nvPicPr>
          <p:cNvPr id="2" name="图片 1"/>
          <p:cNvPicPr>
            <a:picLocks noChangeAspect="1"/>
          </p:cNvPicPr>
          <p:nvPr/>
        </p:nvPicPr>
        <p:blipFill>
          <a:blip r:embed="rId2"/>
          <a:stretch>
            <a:fillRect/>
          </a:stretch>
        </p:blipFill>
        <p:spPr>
          <a:xfrm>
            <a:off x="2771800" y="1556792"/>
            <a:ext cx="2429204" cy="1003774"/>
          </a:xfrm>
          <a:prstGeom prst="rect">
            <a:avLst/>
          </a:prstGeom>
        </p:spPr>
      </p:pic>
      <p:pic>
        <p:nvPicPr>
          <p:cNvPr id="7" name="图片 6"/>
          <p:cNvPicPr>
            <a:picLocks noChangeAspect="1"/>
          </p:cNvPicPr>
          <p:nvPr/>
        </p:nvPicPr>
        <p:blipFill>
          <a:blip r:embed="rId3"/>
          <a:stretch>
            <a:fillRect/>
          </a:stretch>
        </p:blipFill>
        <p:spPr>
          <a:xfrm>
            <a:off x="5208891" y="3803308"/>
            <a:ext cx="3053423" cy="156343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561728"/>
            <a:ext cx="7886700" cy="5628283"/>
          </a:xfrm>
        </p:spPr>
        <p:txBody>
          <a:bodyPr>
            <a:normAutofit/>
          </a:bodyPr>
          <a:lstStyle/>
          <a:p>
            <a:pPr marL="0" indent="0">
              <a:lnSpc>
                <a:spcPct val="150000"/>
              </a:lnSpc>
              <a:buNone/>
            </a:pPr>
            <a:r>
              <a:rPr lang="zh-CN" altLang="en-US" sz="2400" b="1" dirty="0">
                <a:solidFill>
                  <a:srgbClr val="0000CC"/>
                </a:solidFill>
              </a:rPr>
              <a:t>再</a:t>
            </a:r>
            <a:r>
              <a:rPr lang="zh-CN" altLang="en-US" sz="2400" b="1" dirty="0" smtClean="0">
                <a:solidFill>
                  <a:srgbClr val="0000CC"/>
                </a:solidFill>
              </a:rPr>
              <a:t>探究：如何用约化粒子描述真实的两体运动。</a:t>
            </a:r>
            <a:endParaRPr lang="en-US" altLang="zh-CN" sz="2400" b="1" dirty="0" smtClean="0">
              <a:solidFill>
                <a:srgbClr val="0000CC"/>
              </a:solidFill>
            </a:endParaRPr>
          </a:p>
          <a:p>
            <a:pPr marL="0" indent="0">
              <a:lnSpc>
                <a:spcPct val="150000"/>
              </a:lnSpc>
              <a:buNone/>
            </a:pPr>
            <a:r>
              <a:rPr lang="en-US" altLang="zh-CN" sz="2400" b="1" dirty="0" smtClean="0">
                <a:latin typeface="+mn-ea"/>
              </a:rPr>
              <a:t>(1)</a:t>
            </a:r>
            <a:r>
              <a:rPr lang="zh-CN" altLang="en-US" sz="2400" b="1" dirty="0" smtClean="0">
                <a:latin typeface="+mn-ea"/>
              </a:rPr>
              <a:t>约化粒子的速度等于两体相对速度</a:t>
            </a:r>
            <a:endParaRPr lang="en-US" altLang="zh-CN" sz="2400" b="1" dirty="0">
              <a:latin typeface="+mn-ea"/>
            </a:endParaRPr>
          </a:p>
          <a:p>
            <a:pPr marL="0" indent="0">
              <a:lnSpc>
                <a:spcPct val="150000"/>
              </a:lnSpc>
              <a:buNone/>
            </a:pPr>
            <a:endParaRPr lang="en-US" altLang="zh-CN" sz="2400" b="1" dirty="0" smtClean="0">
              <a:latin typeface="+mn-ea"/>
            </a:endParaRPr>
          </a:p>
          <a:p>
            <a:pPr marL="0" indent="0">
              <a:lnSpc>
                <a:spcPct val="150000"/>
              </a:lnSpc>
              <a:buNone/>
            </a:pPr>
            <a:r>
              <a:rPr lang="en-US" altLang="zh-CN" sz="2400" b="1" dirty="0" smtClean="0">
                <a:latin typeface="+mn-ea"/>
              </a:rPr>
              <a:t>(2)</a:t>
            </a:r>
            <a:r>
              <a:rPr lang="zh-CN" altLang="en-US" sz="2400" b="1" dirty="0" smtClean="0">
                <a:latin typeface="+mn-ea"/>
              </a:rPr>
              <a:t>约化粒子的动能等于两体的内动能</a:t>
            </a:r>
            <a:endParaRPr lang="en-US" altLang="zh-CN" sz="2400" b="1" dirty="0" smtClean="0">
              <a:latin typeface="+mn-ea"/>
            </a:endParaRPr>
          </a:p>
          <a:p>
            <a:pPr marL="0" indent="0">
              <a:lnSpc>
                <a:spcPct val="150000"/>
              </a:lnSpc>
              <a:buNone/>
            </a:pPr>
            <a:endParaRPr lang="en-US" altLang="zh-CN" sz="2400" b="1" dirty="0">
              <a:latin typeface="+mn-ea"/>
            </a:endParaRPr>
          </a:p>
          <a:p>
            <a:pPr marL="0" indent="0">
              <a:lnSpc>
                <a:spcPct val="150000"/>
              </a:lnSpc>
              <a:buNone/>
            </a:pPr>
            <a:r>
              <a:rPr lang="zh-CN" altLang="en-US" sz="2400" b="1" dirty="0" smtClean="0">
                <a:latin typeface="+mn-ea"/>
              </a:rPr>
              <a:t>因此两体体系的机械能</a:t>
            </a:r>
            <a:r>
              <a:rPr lang="en-US" altLang="zh-CN" sz="2400" b="1" dirty="0" smtClean="0">
                <a:latin typeface="+mn-ea"/>
              </a:rPr>
              <a:t>(</a:t>
            </a:r>
            <a:r>
              <a:rPr lang="zh-CN" altLang="en-US" sz="2400" b="1" dirty="0" smtClean="0">
                <a:latin typeface="+mn-ea"/>
              </a:rPr>
              <a:t>或粒子体系的内能</a:t>
            </a:r>
            <a:r>
              <a:rPr lang="en-US" altLang="zh-CN" sz="2400" b="1" dirty="0" smtClean="0">
                <a:latin typeface="+mn-ea"/>
              </a:rPr>
              <a:t>)</a:t>
            </a:r>
            <a:r>
              <a:rPr lang="zh-CN" altLang="en-US" sz="2400" b="1" dirty="0" smtClean="0">
                <a:latin typeface="+mn-ea"/>
              </a:rPr>
              <a:t>可表示为</a:t>
            </a:r>
            <a:endParaRPr lang="en-US" altLang="zh-CN" sz="2400" b="1" dirty="0" smtClean="0">
              <a:latin typeface="+mn-ea"/>
            </a:endParaRPr>
          </a:p>
          <a:p>
            <a:pPr marL="0" indent="0">
              <a:lnSpc>
                <a:spcPct val="150000"/>
              </a:lnSpc>
              <a:buNone/>
            </a:pPr>
            <a:endParaRPr lang="en-US" altLang="zh-CN" sz="2400" b="1" dirty="0" smtClean="0">
              <a:latin typeface="+mn-ea"/>
            </a:endParaRPr>
          </a:p>
          <a:p>
            <a:pPr marL="0" indent="0">
              <a:lnSpc>
                <a:spcPct val="150000"/>
              </a:lnSpc>
              <a:buNone/>
            </a:pPr>
            <a:r>
              <a:rPr lang="zh-CN" altLang="en-US" sz="2400" b="1" dirty="0" smtClean="0">
                <a:latin typeface="+mn-ea"/>
              </a:rPr>
              <a:t>例如氢原子的内能：</a:t>
            </a:r>
            <a:endParaRPr lang="en-US" altLang="zh-CN" sz="2400" b="1" dirty="0" smtClean="0">
              <a:latin typeface="+mn-ea"/>
            </a:endParaRPr>
          </a:p>
          <a:p>
            <a:pPr marL="0" indent="0">
              <a:buNone/>
            </a:pPr>
            <a:endParaRPr lang="zh-CN" altLang="en-US" sz="2400" b="1" dirty="0"/>
          </a:p>
        </p:txBody>
      </p:sp>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1979712" y="1972395"/>
            <a:ext cx="3246086" cy="548215"/>
          </a:xfrm>
          <a:prstGeom prst="rect">
            <a:avLst/>
          </a:prstGeom>
        </p:spPr>
      </p:pic>
      <p:pic>
        <p:nvPicPr>
          <p:cNvPr id="6" name="图片 5"/>
          <p:cNvPicPr>
            <a:picLocks noChangeAspect="1"/>
          </p:cNvPicPr>
          <p:nvPr/>
        </p:nvPicPr>
        <p:blipFill>
          <a:blip r:embed="rId2"/>
          <a:stretch>
            <a:fillRect/>
          </a:stretch>
        </p:blipFill>
        <p:spPr>
          <a:xfrm>
            <a:off x="2002702" y="3221863"/>
            <a:ext cx="2809348" cy="572537"/>
          </a:xfrm>
          <a:prstGeom prst="rect">
            <a:avLst/>
          </a:prstGeom>
        </p:spPr>
      </p:pic>
      <p:pic>
        <p:nvPicPr>
          <p:cNvPr id="7" name="图片 6"/>
          <p:cNvPicPr>
            <a:picLocks noChangeAspect="1"/>
          </p:cNvPicPr>
          <p:nvPr/>
        </p:nvPicPr>
        <p:blipFill>
          <a:blip r:embed="rId3"/>
          <a:stretch>
            <a:fillRect/>
          </a:stretch>
        </p:blipFill>
        <p:spPr>
          <a:xfrm>
            <a:off x="2002702" y="4521509"/>
            <a:ext cx="2099606" cy="547023"/>
          </a:xfrm>
          <a:prstGeom prst="rect">
            <a:avLst/>
          </a:prstGeom>
        </p:spPr>
      </p:pic>
      <p:pic>
        <p:nvPicPr>
          <p:cNvPr id="9" name="图片 8"/>
          <p:cNvPicPr>
            <a:picLocks noChangeAspect="1"/>
          </p:cNvPicPr>
          <p:nvPr/>
        </p:nvPicPr>
        <p:blipFill>
          <a:blip r:embed="rId4"/>
          <a:stretch>
            <a:fillRect/>
          </a:stretch>
        </p:blipFill>
        <p:spPr>
          <a:xfrm>
            <a:off x="3407376" y="5015833"/>
            <a:ext cx="4639681" cy="100783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 calcmode="lin" valueType="num">
                                      <p:cBhvr additive="base">
                                        <p:cTn id="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620688"/>
            <a:ext cx="7886700" cy="5556276"/>
          </a:xfrm>
        </p:spPr>
        <p:txBody>
          <a:bodyPr/>
          <a:lstStyle/>
          <a:p>
            <a:pPr marL="0" indent="0" algn="just">
              <a:lnSpc>
                <a:spcPct val="150000"/>
              </a:lnSpc>
              <a:buNone/>
            </a:pPr>
            <a:r>
              <a:rPr lang="zh-CN" altLang="en-US" sz="2400" b="1" dirty="0" smtClean="0"/>
              <a:t>证明：</a:t>
            </a:r>
            <a:endParaRPr lang="en-US" altLang="zh-CN" sz="2400" b="1" dirty="0" smtClean="0"/>
          </a:p>
          <a:p>
            <a:pPr marL="0" indent="0">
              <a:buNone/>
            </a:pPr>
            <a:endParaRPr lang="en-US" altLang="zh-CN" sz="2400" b="1" dirty="0" smtClean="0"/>
          </a:p>
          <a:p>
            <a:pPr marL="0" indent="0">
              <a:buNone/>
            </a:pPr>
            <a:endParaRPr lang="zh-CN" altLang="en-US" dirty="0"/>
          </a:p>
        </p:txBody>
      </p:sp>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5878014" y="2302384"/>
            <a:ext cx="3086990" cy="1347319"/>
          </a:xfrm>
          <a:prstGeom prst="rect">
            <a:avLst/>
          </a:prstGeom>
        </p:spPr>
      </p:pic>
      <p:pic>
        <p:nvPicPr>
          <p:cNvPr id="2" name="图片 1"/>
          <p:cNvPicPr>
            <a:picLocks noChangeAspect="1"/>
          </p:cNvPicPr>
          <p:nvPr/>
        </p:nvPicPr>
        <p:blipFill>
          <a:blip r:embed="rId2"/>
          <a:stretch>
            <a:fillRect/>
          </a:stretch>
        </p:blipFill>
        <p:spPr>
          <a:xfrm>
            <a:off x="778902" y="1412776"/>
            <a:ext cx="4011091" cy="582883"/>
          </a:xfrm>
          <a:prstGeom prst="rect">
            <a:avLst/>
          </a:prstGeom>
        </p:spPr>
      </p:pic>
      <p:pic>
        <p:nvPicPr>
          <p:cNvPr id="6" name="图片 5"/>
          <p:cNvPicPr>
            <a:picLocks noChangeAspect="1"/>
          </p:cNvPicPr>
          <p:nvPr/>
        </p:nvPicPr>
        <p:blipFill>
          <a:blip r:embed="rId3"/>
          <a:stretch>
            <a:fillRect/>
          </a:stretch>
        </p:blipFill>
        <p:spPr>
          <a:xfrm>
            <a:off x="749305" y="2072610"/>
            <a:ext cx="5128709" cy="1088121"/>
          </a:xfrm>
          <a:prstGeom prst="rect">
            <a:avLst/>
          </a:prstGeom>
        </p:spPr>
      </p:pic>
      <p:pic>
        <p:nvPicPr>
          <p:cNvPr id="8" name="图片 7"/>
          <p:cNvPicPr>
            <a:picLocks noChangeAspect="1"/>
          </p:cNvPicPr>
          <p:nvPr/>
        </p:nvPicPr>
        <p:blipFill>
          <a:blip r:embed="rId4"/>
          <a:stretch>
            <a:fillRect/>
          </a:stretch>
        </p:blipFill>
        <p:spPr>
          <a:xfrm>
            <a:off x="763919" y="3237682"/>
            <a:ext cx="5008356" cy="1176349"/>
          </a:xfrm>
          <a:prstGeom prst="rect">
            <a:avLst/>
          </a:prstGeom>
        </p:spPr>
      </p:pic>
      <p:pic>
        <p:nvPicPr>
          <p:cNvPr id="9" name="图片 8"/>
          <p:cNvPicPr>
            <a:picLocks noChangeAspect="1"/>
          </p:cNvPicPr>
          <p:nvPr/>
        </p:nvPicPr>
        <p:blipFill>
          <a:blip r:embed="rId5"/>
          <a:stretch>
            <a:fillRect/>
          </a:stretch>
        </p:blipFill>
        <p:spPr>
          <a:xfrm>
            <a:off x="763919" y="4427607"/>
            <a:ext cx="5368396" cy="1033075"/>
          </a:xfrm>
          <a:prstGeom prst="rect">
            <a:avLst/>
          </a:prstGeom>
        </p:spPr>
      </p:pic>
      <p:pic>
        <p:nvPicPr>
          <p:cNvPr id="10" name="图片 9"/>
          <p:cNvPicPr>
            <a:picLocks noChangeAspect="1"/>
          </p:cNvPicPr>
          <p:nvPr/>
        </p:nvPicPr>
        <p:blipFill>
          <a:blip r:embed="rId6"/>
          <a:stretch>
            <a:fillRect/>
          </a:stretch>
        </p:blipFill>
        <p:spPr>
          <a:xfrm>
            <a:off x="6081546" y="4462329"/>
            <a:ext cx="2368052" cy="1094944"/>
          </a:xfrm>
          <a:prstGeom prst="rect">
            <a:avLst/>
          </a:prstGeom>
        </p:spPr>
      </p:pic>
      <p:pic>
        <p:nvPicPr>
          <p:cNvPr id="11" name="图片 10"/>
          <p:cNvPicPr>
            <a:picLocks noChangeAspect="1"/>
          </p:cNvPicPr>
          <p:nvPr/>
        </p:nvPicPr>
        <p:blipFill>
          <a:blip r:embed="rId7"/>
          <a:stretch>
            <a:fillRect/>
          </a:stretch>
        </p:blipFill>
        <p:spPr>
          <a:xfrm>
            <a:off x="3059832" y="5497841"/>
            <a:ext cx="1316283" cy="1023670"/>
          </a:xfrm>
          <a:prstGeom prst="rect">
            <a:avLst/>
          </a:prstGeom>
        </p:spPr>
      </p:pic>
      <p:pic>
        <p:nvPicPr>
          <p:cNvPr id="12" name="图片 11"/>
          <p:cNvPicPr>
            <a:picLocks noChangeAspect="1"/>
          </p:cNvPicPr>
          <p:nvPr/>
        </p:nvPicPr>
        <p:blipFill>
          <a:blip r:embed="rId8"/>
          <a:stretch>
            <a:fillRect/>
          </a:stretch>
        </p:blipFill>
        <p:spPr>
          <a:xfrm>
            <a:off x="4361204" y="5733921"/>
            <a:ext cx="1027428" cy="64716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692696"/>
            <a:ext cx="7886700" cy="5484267"/>
          </a:xfrm>
        </p:spPr>
        <p:txBody>
          <a:bodyPr/>
          <a:lstStyle/>
          <a:p>
            <a:pPr marL="0" indent="0" algn="just">
              <a:lnSpc>
                <a:spcPct val="150000"/>
              </a:lnSpc>
              <a:buNone/>
            </a:pPr>
            <a:r>
              <a:rPr lang="zh-CN" altLang="en-US" sz="2400" b="1" dirty="0">
                <a:solidFill>
                  <a:srgbClr val="C00000"/>
                </a:solidFill>
                <a:latin typeface="+mn-ea"/>
              </a:rPr>
              <a:t>保守力</a:t>
            </a:r>
            <a:r>
              <a:rPr lang="en-US" altLang="zh-CN" sz="2400" b="1" dirty="0">
                <a:solidFill>
                  <a:srgbClr val="C00000"/>
                </a:solidFill>
                <a:latin typeface="Times New Roman" panose="02020603050405020304" pitchFamily="18" charset="0"/>
                <a:cs typeface="Times New Roman" panose="02020603050405020304" pitchFamily="18" charset="0"/>
              </a:rPr>
              <a:t>(Conservative force)</a:t>
            </a:r>
            <a:r>
              <a:rPr lang="en-US" altLang="zh-CN" sz="2400" b="1" dirty="0">
                <a:latin typeface="Times New Roman" panose="02020603050405020304" pitchFamily="18" charset="0"/>
                <a:cs typeface="Times New Roman" panose="02020603050405020304" pitchFamily="18" charset="0"/>
              </a:rPr>
              <a:t>——</a:t>
            </a:r>
            <a:r>
              <a:rPr lang="zh-CN" altLang="en-US" sz="2400" b="1" dirty="0">
                <a:latin typeface="+mn-ea"/>
              </a:rPr>
              <a:t>做功与路径无关，只决定于系统的始末位置的力。</a:t>
            </a:r>
            <a:endParaRPr lang="en-US" altLang="zh-CN" sz="2400" b="1" dirty="0">
              <a:latin typeface="+mn-ea"/>
            </a:endParaRPr>
          </a:p>
          <a:p>
            <a:pPr marL="0" indent="0" algn="just">
              <a:lnSpc>
                <a:spcPct val="150000"/>
              </a:lnSpc>
              <a:buNone/>
            </a:pPr>
            <a:r>
              <a:rPr lang="zh-CN" altLang="en-US" sz="2400" b="1" dirty="0" smtClean="0">
                <a:solidFill>
                  <a:srgbClr val="C00000"/>
                </a:solidFill>
                <a:latin typeface="宋体" panose="02010600030101010101" pitchFamily="2" charset="-122"/>
                <a:ea typeface="宋体" panose="02010600030101010101" pitchFamily="2" charset="-122"/>
              </a:rPr>
              <a:t>    </a:t>
            </a:r>
            <a:r>
              <a:rPr lang="zh-CN" altLang="en-US" sz="2400" b="1" dirty="0" smtClean="0">
                <a:solidFill>
                  <a:srgbClr val="C00000"/>
                </a:solidFill>
                <a:latin typeface="+mn-ea"/>
              </a:rPr>
              <a:t>等价</a:t>
            </a:r>
            <a:r>
              <a:rPr lang="zh-CN" altLang="en-US" sz="2400" b="1" dirty="0">
                <a:solidFill>
                  <a:srgbClr val="C00000"/>
                </a:solidFill>
                <a:latin typeface="+mn-ea"/>
              </a:rPr>
              <a:t>定义：</a:t>
            </a:r>
            <a:r>
              <a:rPr lang="zh-CN" altLang="en-US" sz="2400" b="1" dirty="0">
                <a:latin typeface="+mn-ea"/>
              </a:rPr>
              <a:t>如果力作用在物体上</a:t>
            </a:r>
            <a:r>
              <a:rPr lang="zh-CN" altLang="en-US" sz="2400" b="1" dirty="0" smtClean="0">
                <a:latin typeface="+mn-ea"/>
              </a:rPr>
              <a:t>，</a:t>
            </a:r>
            <a:endParaRPr lang="en-US" altLang="zh-CN" sz="2400" b="1" dirty="0" smtClean="0">
              <a:latin typeface="+mn-ea"/>
            </a:endParaRPr>
          </a:p>
          <a:p>
            <a:pPr marL="0" indent="0" algn="just">
              <a:lnSpc>
                <a:spcPct val="150000"/>
              </a:lnSpc>
              <a:buNone/>
            </a:pPr>
            <a:r>
              <a:rPr lang="zh-CN" altLang="en-US" sz="2400" b="1" dirty="0" smtClean="0">
                <a:latin typeface="+mn-ea"/>
              </a:rPr>
              <a:t>当</a:t>
            </a:r>
            <a:r>
              <a:rPr lang="zh-CN" altLang="en-US" sz="2400" b="1" dirty="0">
                <a:latin typeface="+mn-ea"/>
              </a:rPr>
              <a:t>物体沿闭合路径移动一周时，</a:t>
            </a:r>
            <a:r>
              <a:rPr lang="zh-CN" altLang="en-US" sz="2400" b="1" dirty="0" smtClean="0">
                <a:latin typeface="+mn-ea"/>
              </a:rPr>
              <a:t>力作</a:t>
            </a:r>
            <a:endParaRPr lang="en-US" altLang="zh-CN" sz="2400" b="1" dirty="0" smtClean="0">
              <a:latin typeface="+mn-ea"/>
            </a:endParaRPr>
          </a:p>
          <a:p>
            <a:pPr marL="0" indent="0" algn="just">
              <a:lnSpc>
                <a:spcPct val="150000"/>
              </a:lnSpc>
              <a:buNone/>
            </a:pPr>
            <a:r>
              <a:rPr lang="zh-CN" altLang="en-US" sz="2400" b="1" dirty="0" smtClean="0">
                <a:latin typeface="+mn-ea"/>
              </a:rPr>
              <a:t>的</a:t>
            </a:r>
            <a:r>
              <a:rPr lang="zh-CN" altLang="en-US" sz="2400" b="1" dirty="0">
                <a:latin typeface="+mn-ea"/>
              </a:rPr>
              <a:t>功为零，这样的力就称为保守力。</a:t>
            </a:r>
            <a:endParaRPr lang="en-US" altLang="zh-CN" sz="2400" b="1" dirty="0">
              <a:latin typeface="+mn-ea"/>
            </a:endParaRPr>
          </a:p>
          <a:p>
            <a:pPr marL="0" indent="0" algn="just">
              <a:lnSpc>
                <a:spcPct val="150000"/>
              </a:lnSpc>
              <a:buNone/>
            </a:pPr>
            <a:endParaRPr lang="zh-CN" altLang="en-US" sz="2400" dirty="0"/>
          </a:p>
        </p:txBody>
      </p:sp>
      <p:sp>
        <p:nvSpPr>
          <p:cNvPr id="4" name="灯片编号占位符 3"/>
          <p:cNvSpPr>
            <a:spLocks noGrp="1"/>
          </p:cNvSpPr>
          <p:nvPr>
            <p:ph type="sldNum" sz="quarter" idx="12"/>
          </p:nvPr>
        </p:nvSpPr>
        <p:spPr/>
        <p:txBody>
          <a:bodyPr/>
          <a:lstStyle/>
          <a:p>
            <a:pPr>
              <a:defRPr/>
            </a:pPr>
            <a:fld id="{561E39DC-0725-48F8-9F0C-20F2DD89ACFF}"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6106649" y="1628800"/>
            <a:ext cx="2209767" cy="3709661"/>
          </a:xfrm>
          <a:prstGeom prst="rect">
            <a:avLst/>
          </a:prstGeom>
        </p:spPr>
      </p:pic>
      <p:pic>
        <p:nvPicPr>
          <p:cNvPr id="6" name="图片 5"/>
          <p:cNvPicPr>
            <a:picLocks noChangeAspect="1"/>
          </p:cNvPicPr>
          <p:nvPr/>
        </p:nvPicPr>
        <p:blipFill>
          <a:blip r:embed="rId2"/>
          <a:stretch>
            <a:fillRect/>
          </a:stretch>
        </p:blipFill>
        <p:spPr>
          <a:xfrm>
            <a:off x="904671" y="3789040"/>
            <a:ext cx="3667329" cy="759945"/>
          </a:xfrm>
          <a:prstGeom prst="rect">
            <a:avLst/>
          </a:prstGeom>
        </p:spPr>
      </p:pic>
      <p:pic>
        <p:nvPicPr>
          <p:cNvPr id="7" name="图片 6"/>
          <p:cNvPicPr>
            <a:picLocks noChangeAspect="1"/>
          </p:cNvPicPr>
          <p:nvPr/>
        </p:nvPicPr>
        <p:blipFill>
          <a:blip r:embed="rId3"/>
          <a:stretch>
            <a:fillRect/>
          </a:stretch>
        </p:blipFill>
        <p:spPr>
          <a:xfrm>
            <a:off x="904671" y="4665577"/>
            <a:ext cx="5553279" cy="890771"/>
          </a:xfrm>
          <a:prstGeom prst="rect">
            <a:avLst/>
          </a:prstGeom>
        </p:spPr>
      </p:pic>
      <p:pic>
        <p:nvPicPr>
          <p:cNvPr id="8" name="图片 7"/>
          <p:cNvPicPr>
            <a:picLocks noChangeAspect="1"/>
          </p:cNvPicPr>
          <p:nvPr/>
        </p:nvPicPr>
        <p:blipFill>
          <a:blip r:embed="rId4"/>
          <a:stretch>
            <a:fillRect/>
          </a:stretch>
        </p:blipFill>
        <p:spPr>
          <a:xfrm>
            <a:off x="904671" y="5638067"/>
            <a:ext cx="2592288" cy="815269"/>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692696"/>
            <a:ext cx="7886700" cy="5484267"/>
          </a:xfrm>
        </p:spPr>
        <p:txBody>
          <a:bodyPr>
            <a:normAutofit/>
          </a:bodyPr>
          <a:lstStyle/>
          <a:p>
            <a:pPr marL="0" indent="0">
              <a:lnSpc>
                <a:spcPct val="150000"/>
              </a:lnSpc>
              <a:buNone/>
            </a:pPr>
            <a:r>
              <a:rPr lang="en-US" altLang="zh-CN" sz="2400" b="1" dirty="0" smtClean="0">
                <a:latin typeface="+mn-ea"/>
              </a:rPr>
              <a:t>(3)</a:t>
            </a:r>
            <a:r>
              <a:rPr lang="zh-CN" altLang="en-US" sz="2400" b="1" dirty="0" smtClean="0">
                <a:latin typeface="+mn-ea"/>
              </a:rPr>
              <a:t>约化粒子的角动量等于两体质心系总角动量。</a:t>
            </a:r>
            <a:endParaRPr lang="en-US" altLang="zh-CN" sz="2400" b="1" dirty="0" smtClean="0">
              <a:latin typeface="+mn-ea"/>
            </a:endParaRPr>
          </a:p>
          <a:p>
            <a:pPr marL="0" indent="0">
              <a:lnSpc>
                <a:spcPct val="150000"/>
              </a:lnSpc>
              <a:buNone/>
            </a:pPr>
            <a:endParaRPr lang="en-US" altLang="zh-CN" sz="2400" b="1" dirty="0">
              <a:latin typeface="+mn-ea"/>
            </a:endParaRPr>
          </a:p>
          <a:p>
            <a:pPr marL="0" indent="0">
              <a:lnSpc>
                <a:spcPct val="150000"/>
              </a:lnSpc>
              <a:buNone/>
            </a:pPr>
            <a:r>
              <a:rPr lang="zh-CN" altLang="en-US" sz="2400" b="1" dirty="0" smtClean="0">
                <a:latin typeface="+mn-ea"/>
              </a:rPr>
              <a:t>证明：</a:t>
            </a:r>
            <a:endParaRPr lang="en-US" altLang="zh-CN" sz="2400" b="1" dirty="0" smtClean="0">
              <a:latin typeface="+mn-ea"/>
            </a:endParaRPr>
          </a:p>
          <a:p>
            <a:pPr marL="0" indent="0">
              <a:buNone/>
            </a:pPr>
            <a:endParaRPr lang="en-US" altLang="zh-CN" sz="2400" b="1" dirty="0">
              <a:latin typeface="+mn-ea"/>
            </a:endParaRPr>
          </a:p>
          <a:p>
            <a:pPr marL="0" indent="0">
              <a:buNone/>
            </a:pPr>
            <a:endParaRPr lang="zh-CN" altLang="en-US" sz="2400" b="1" dirty="0">
              <a:latin typeface="+mn-ea"/>
            </a:endParaRPr>
          </a:p>
        </p:txBody>
      </p:sp>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a:p>
        </p:txBody>
      </p:sp>
      <p:pic>
        <p:nvPicPr>
          <p:cNvPr id="2" name="图片 1"/>
          <p:cNvPicPr>
            <a:picLocks noChangeAspect="1"/>
          </p:cNvPicPr>
          <p:nvPr/>
        </p:nvPicPr>
        <p:blipFill>
          <a:blip r:embed="rId1"/>
          <a:stretch>
            <a:fillRect/>
          </a:stretch>
        </p:blipFill>
        <p:spPr>
          <a:xfrm>
            <a:off x="1979713" y="1368213"/>
            <a:ext cx="3943940" cy="674348"/>
          </a:xfrm>
          <a:prstGeom prst="rect">
            <a:avLst/>
          </a:prstGeom>
        </p:spPr>
      </p:pic>
      <p:pic>
        <p:nvPicPr>
          <p:cNvPr id="5" name="图片 4"/>
          <p:cNvPicPr>
            <a:picLocks noChangeAspect="1"/>
          </p:cNvPicPr>
          <p:nvPr/>
        </p:nvPicPr>
        <p:blipFill>
          <a:blip r:embed="rId2"/>
          <a:stretch>
            <a:fillRect/>
          </a:stretch>
        </p:blipFill>
        <p:spPr>
          <a:xfrm>
            <a:off x="1329377" y="2484860"/>
            <a:ext cx="5301553" cy="1124792"/>
          </a:xfrm>
          <a:prstGeom prst="rect">
            <a:avLst/>
          </a:prstGeom>
        </p:spPr>
      </p:pic>
      <p:pic>
        <p:nvPicPr>
          <p:cNvPr id="8" name="图片 7"/>
          <p:cNvPicPr>
            <a:picLocks noChangeAspect="1"/>
          </p:cNvPicPr>
          <p:nvPr/>
        </p:nvPicPr>
        <p:blipFill>
          <a:blip r:embed="rId3"/>
          <a:stretch>
            <a:fillRect/>
          </a:stretch>
        </p:blipFill>
        <p:spPr>
          <a:xfrm>
            <a:off x="1329377" y="3447540"/>
            <a:ext cx="4905235" cy="1152128"/>
          </a:xfrm>
          <a:prstGeom prst="rect">
            <a:avLst/>
          </a:prstGeom>
        </p:spPr>
      </p:pic>
      <p:pic>
        <p:nvPicPr>
          <p:cNvPr id="9" name="图片 8"/>
          <p:cNvPicPr>
            <a:picLocks noChangeAspect="1"/>
          </p:cNvPicPr>
          <p:nvPr/>
        </p:nvPicPr>
        <p:blipFill>
          <a:blip r:embed="rId4"/>
          <a:stretch>
            <a:fillRect/>
          </a:stretch>
        </p:blipFill>
        <p:spPr>
          <a:xfrm>
            <a:off x="1350730" y="4689229"/>
            <a:ext cx="4733438" cy="667242"/>
          </a:xfrm>
          <a:prstGeom prst="rect">
            <a:avLst/>
          </a:prstGeom>
        </p:spPr>
      </p:pic>
      <p:pic>
        <p:nvPicPr>
          <p:cNvPr id="10" name="图片 9"/>
          <p:cNvPicPr>
            <a:picLocks noChangeAspect="1"/>
          </p:cNvPicPr>
          <p:nvPr/>
        </p:nvPicPr>
        <p:blipFill>
          <a:blip r:embed="rId5"/>
          <a:stretch>
            <a:fillRect/>
          </a:stretch>
        </p:blipFill>
        <p:spPr>
          <a:xfrm>
            <a:off x="2557861" y="5356471"/>
            <a:ext cx="2582852" cy="1147933"/>
          </a:xfrm>
          <a:prstGeom prst="rect">
            <a:avLst/>
          </a:prstGeom>
        </p:spPr>
      </p:pic>
      <p:pic>
        <p:nvPicPr>
          <p:cNvPr id="11" name="图片 10"/>
          <p:cNvPicPr>
            <a:picLocks noChangeAspect="1"/>
          </p:cNvPicPr>
          <p:nvPr/>
        </p:nvPicPr>
        <p:blipFill>
          <a:blip r:embed="rId6"/>
          <a:stretch>
            <a:fillRect/>
          </a:stretch>
        </p:blipFill>
        <p:spPr>
          <a:xfrm>
            <a:off x="5076056" y="5562348"/>
            <a:ext cx="847596" cy="71091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548680"/>
            <a:ext cx="7886700" cy="5628283"/>
          </a:xfrm>
        </p:spPr>
        <p:txBody>
          <a:bodyPr>
            <a:normAutofit/>
          </a:bodyPr>
          <a:lstStyle/>
          <a:p>
            <a:pPr marL="0" indent="0" algn="just">
              <a:lnSpc>
                <a:spcPct val="150000"/>
              </a:lnSpc>
              <a:buNone/>
            </a:pPr>
            <a:r>
              <a:rPr lang="zh-CN" altLang="en-US" sz="2400" b="1" dirty="0" smtClean="0">
                <a:solidFill>
                  <a:srgbClr val="C00000"/>
                </a:solidFill>
                <a:latin typeface="Times New Roman" panose="02020603050405020304" pitchFamily="18" charset="0"/>
                <a:cs typeface="Times New Roman" panose="02020603050405020304" pitchFamily="18" charset="0"/>
              </a:rPr>
              <a:t>例</a:t>
            </a:r>
            <a:r>
              <a:rPr lang="en-US" altLang="zh-CN" sz="2400" b="1" dirty="0" smtClean="0">
                <a:solidFill>
                  <a:srgbClr val="C00000"/>
                </a:solidFill>
                <a:latin typeface="Times New Roman" panose="02020603050405020304" pitchFamily="18" charset="0"/>
                <a:cs typeface="Times New Roman" panose="02020603050405020304" pitchFamily="18" charset="0"/>
              </a:rPr>
              <a:t>1</a:t>
            </a:r>
            <a:r>
              <a:rPr lang="zh-CN" altLang="en-US" sz="2400"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在实验室内观察到相距很远的一个质子</a:t>
            </a:r>
            <a:r>
              <a:rPr lang="en-US" altLang="zh-CN" sz="2400" b="1" dirty="0" smtClean="0">
                <a:latin typeface="Times New Roman" panose="02020603050405020304" pitchFamily="18" charset="0"/>
                <a:cs typeface="Times New Roman" panose="02020603050405020304" pitchFamily="18" charset="0"/>
              </a:rPr>
              <a:t>(</a:t>
            </a:r>
            <a:r>
              <a:rPr lang="zh-CN" altLang="en-US" sz="2400" b="1" dirty="0" smtClean="0">
                <a:latin typeface="Times New Roman" panose="02020603050405020304" pitchFamily="18" charset="0"/>
                <a:cs typeface="Times New Roman" panose="02020603050405020304" pitchFamily="18" charset="0"/>
              </a:rPr>
              <a:t>质量为</a:t>
            </a:r>
            <a:r>
              <a:rPr lang="en-US" altLang="zh-CN" sz="2400" b="1" i="1" dirty="0" err="1">
                <a:latin typeface="Times New Roman" panose="02020603050405020304" pitchFamily="18" charset="0"/>
                <a:cs typeface="Times New Roman" panose="02020603050405020304" pitchFamily="18" charset="0"/>
              </a:rPr>
              <a:t>m</a:t>
            </a:r>
            <a:r>
              <a:rPr lang="en-US" altLang="zh-CN" sz="2400" b="1" i="1" baseline="-25000" dirty="0" err="1">
                <a:latin typeface="Times New Roman" panose="02020603050405020304" pitchFamily="18" charset="0"/>
                <a:cs typeface="Times New Roman" panose="02020603050405020304" pitchFamily="18" charset="0"/>
              </a:rPr>
              <a:t>p</a:t>
            </a:r>
            <a:r>
              <a:rPr lang="en-US" altLang="zh-CN" sz="2400" b="1" dirty="0" smtClean="0">
                <a:latin typeface="Times New Roman" panose="02020603050405020304" pitchFamily="18" charset="0"/>
                <a:cs typeface="Times New Roman" panose="02020603050405020304" pitchFamily="18" charset="0"/>
              </a:rPr>
              <a:t>)</a:t>
            </a:r>
            <a:r>
              <a:rPr lang="zh-CN" altLang="en-US" sz="2400" b="1" dirty="0" smtClean="0">
                <a:latin typeface="Times New Roman" panose="02020603050405020304" pitchFamily="18" charset="0"/>
                <a:cs typeface="Times New Roman" panose="02020603050405020304" pitchFamily="18" charset="0"/>
              </a:rPr>
              <a:t>和一个氦核</a:t>
            </a:r>
            <a:r>
              <a:rPr lang="en-US" altLang="zh-CN" sz="2400" b="1" dirty="0" smtClean="0">
                <a:latin typeface="Times New Roman" panose="02020603050405020304" pitchFamily="18" charset="0"/>
                <a:cs typeface="Times New Roman" panose="02020603050405020304" pitchFamily="18" charset="0"/>
              </a:rPr>
              <a:t>(</a:t>
            </a:r>
            <a:r>
              <a:rPr lang="zh-CN" altLang="en-US" sz="2400" b="1" dirty="0" smtClean="0">
                <a:latin typeface="Times New Roman" panose="02020603050405020304" pitchFamily="18" charset="0"/>
                <a:cs typeface="Times New Roman" panose="02020603050405020304" pitchFamily="18" charset="0"/>
              </a:rPr>
              <a:t>质量</a:t>
            </a:r>
            <a:r>
              <a:rPr lang="en-US" altLang="zh-CN" sz="2400" b="1" i="1" dirty="0" smtClean="0">
                <a:latin typeface="Times New Roman" panose="02020603050405020304" pitchFamily="18" charset="0"/>
                <a:cs typeface="Times New Roman" panose="02020603050405020304" pitchFamily="18" charset="0"/>
              </a:rPr>
              <a:t>M</a:t>
            </a:r>
            <a:r>
              <a:rPr lang="en-US" altLang="zh-CN" sz="2400" b="1" dirty="0" smtClean="0">
                <a:latin typeface="Times New Roman" panose="02020603050405020304" pitchFamily="18" charset="0"/>
                <a:cs typeface="Times New Roman" panose="02020603050405020304" pitchFamily="18" charset="0"/>
              </a:rPr>
              <a:t>=4</a:t>
            </a:r>
            <a:r>
              <a:rPr lang="en-US" altLang="zh-CN" sz="2400" b="1" i="1" dirty="0" smtClean="0">
                <a:latin typeface="Times New Roman" panose="02020603050405020304" pitchFamily="18" charset="0"/>
                <a:cs typeface="Times New Roman" panose="02020603050405020304" pitchFamily="18" charset="0"/>
              </a:rPr>
              <a:t>m</a:t>
            </a:r>
            <a:r>
              <a:rPr lang="en-US" altLang="zh-CN" sz="2400" b="1" i="1" baseline="-25000" dirty="0" smtClean="0">
                <a:latin typeface="Times New Roman" panose="02020603050405020304" pitchFamily="18" charset="0"/>
                <a:cs typeface="Times New Roman" panose="02020603050405020304" pitchFamily="18" charset="0"/>
              </a:rPr>
              <a:t>p</a:t>
            </a:r>
            <a:r>
              <a:rPr lang="en-US" altLang="zh-CN" sz="2400" b="1" dirty="0" smtClean="0">
                <a:latin typeface="Times New Roman" panose="02020603050405020304" pitchFamily="18" charset="0"/>
                <a:cs typeface="Times New Roman" panose="02020603050405020304" pitchFamily="18" charset="0"/>
              </a:rPr>
              <a:t>)</a:t>
            </a:r>
            <a:r>
              <a:rPr lang="zh-CN" altLang="en-US" sz="2400" b="1" dirty="0" smtClean="0">
                <a:latin typeface="Times New Roman" panose="02020603050405020304" pitchFamily="18" charset="0"/>
                <a:cs typeface="Times New Roman" panose="02020603050405020304" pitchFamily="18" charset="0"/>
              </a:rPr>
              <a:t>相向运动，速率都是</a:t>
            </a:r>
            <a:r>
              <a:rPr lang="en-US" altLang="zh-CN" sz="2400" b="1" i="1" dirty="0" smtClean="0">
                <a:latin typeface="Times New Roman" panose="02020603050405020304" pitchFamily="18" charset="0"/>
                <a:cs typeface="Times New Roman" panose="02020603050405020304" pitchFamily="18" charset="0"/>
              </a:rPr>
              <a:t>v</a:t>
            </a:r>
            <a:r>
              <a:rPr lang="en-US" altLang="zh-CN" sz="2400" b="1" baseline="-25000" dirty="0">
                <a:latin typeface="Times New Roman" panose="02020603050405020304" pitchFamily="18" charset="0"/>
                <a:cs typeface="Times New Roman" panose="02020603050405020304" pitchFamily="18" charset="0"/>
              </a:rPr>
              <a:t>0</a:t>
            </a:r>
            <a:r>
              <a:rPr lang="zh-CN" altLang="en-US" sz="2400" b="1" dirty="0" smtClean="0">
                <a:latin typeface="Times New Roman" panose="02020603050405020304" pitchFamily="18" charset="0"/>
                <a:cs typeface="Times New Roman" panose="02020603050405020304" pitchFamily="18" charset="0"/>
              </a:rPr>
              <a:t>，求二者能达到的最近距离。</a:t>
            </a:r>
            <a:endParaRPr lang="en-US" altLang="zh-CN" sz="2400" b="1" dirty="0" smtClean="0">
              <a:latin typeface="Times New Roman" panose="02020603050405020304" pitchFamily="18" charset="0"/>
              <a:cs typeface="Times New Roman" panose="02020603050405020304" pitchFamily="18" charset="0"/>
            </a:endParaRPr>
          </a:p>
          <a:p>
            <a:pPr marL="0" indent="0">
              <a:lnSpc>
                <a:spcPct val="150000"/>
              </a:lnSpc>
              <a:buNone/>
            </a:pPr>
            <a:r>
              <a:rPr lang="zh-CN" altLang="en-US" sz="2400" b="1" dirty="0" smtClean="0">
                <a:solidFill>
                  <a:srgbClr val="C00000"/>
                </a:solidFill>
                <a:latin typeface="黑体" panose="02010609060101010101" pitchFamily="49" charset="-122"/>
                <a:ea typeface="黑体" panose="02010609060101010101" pitchFamily="49" charset="-122"/>
              </a:rPr>
              <a:t>解</a:t>
            </a:r>
            <a:r>
              <a:rPr lang="zh-CN" altLang="en-US" sz="2400" b="1" dirty="0" smtClean="0">
                <a:latin typeface="+mn-ea"/>
              </a:rPr>
              <a:t> 以氦核为原点的参考系求解，质子的约化质量</a:t>
            </a:r>
            <a:endParaRPr lang="en-US" altLang="zh-CN" sz="2400" b="1" dirty="0" smtClean="0">
              <a:latin typeface="+mn-ea"/>
            </a:endParaRPr>
          </a:p>
          <a:p>
            <a:pPr marL="0" indent="0">
              <a:lnSpc>
                <a:spcPct val="150000"/>
              </a:lnSpc>
              <a:buNone/>
            </a:pPr>
            <a:endParaRPr lang="en-US" altLang="zh-CN" sz="2400" b="1" dirty="0" smtClean="0">
              <a:latin typeface="+mn-ea"/>
            </a:endParaRPr>
          </a:p>
          <a:p>
            <a:pPr marL="0" indent="0">
              <a:lnSpc>
                <a:spcPct val="150000"/>
              </a:lnSpc>
              <a:buNone/>
            </a:pPr>
            <a:r>
              <a:rPr lang="zh-CN" altLang="en-US" sz="2400" b="1" dirty="0" smtClean="0">
                <a:latin typeface="+mn-ea"/>
              </a:rPr>
              <a:t>在这个参考系中，质子的初速度为：</a:t>
            </a:r>
            <a:endParaRPr lang="en-US" altLang="zh-CN" sz="2400" b="1" dirty="0" smtClean="0">
              <a:latin typeface="+mn-ea"/>
            </a:endParaRPr>
          </a:p>
          <a:p>
            <a:pPr marL="0" indent="0">
              <a:lnSpc>
                <a:spcPct val="150000"/>
              </a:lnSpc>
              <a:buNone/>
            </a:pPr>
            <a:r>
              <a:rPr lang="zh-CN" altLang="en-US" sz="2400" b="1" dirty="0" smtClean="0">
                <a:latin typeface="+mn-ea"/>
              </a:rPr>
              <a:t>取质子相距氦核无穷远时势能零点，根据机械能守恒可得</a:t>
            </a:r>
            <a:endParaRPr lang="en-US" altLang="zh-CN" sz="2400" b="1" dirty="0" smtClean="0">
              <a:latin typeface="+mn-ea"/>
            </a:endParaRPr>
          </a:p>
          <a:p>
            <a:pPr marL="0" indent="0">
              <a:lnSpc>
                <a:spcPct val="150000"/>
              </a:lnSpc>
              <a:buNone/>
            </a:pPr>
            <a:endParaRPr lang="en-US" altLang="zh-CN" sz="2400" b="1" dirty="0" smtClean="0">
              <a:latin typeface="+mn-ea"/>
            </a:endParaRPr>
          </a:p>
          <a:p>
            <a:pPr marL="0" indent="0">
              <a:lnSpc>
                <a:spcPct val="150000"/>
              </a:lnSpc>
              <a:buNone/>
            </a:pPr>
            <a:endParaRPr lang="zh-CN" altLang="en-US" sz="2400" b="1" dirty="0">
              <a:latin typeface="+mn-ea"/>
            </a:endParaRPr>
          </a:p>
        </p:txBody>
      </p:sp>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2771800" y="2852936"/>
            <a:ext cx="2537370" cy="914909"/>
          </a:xfrm>
          <a:prstGeom prst="rect">
            <a:avLst/>
          </a:prstGeom>
        </p:spPr>
      </p:pic>
      <p:pic>
        <p:nvPicPr>
          <p:cNvPr id="2" name="图片 1"/>
          <p:cNvPicPr>
            <a:picLocks noChangeAspect="1"/>
          </p:cNvPicPr>
          <p:nvPr/>
        </p:nvPicPr>
        <p:blipFill>
          <a:blip r:embed="rId2"/>
          <a:stretch>
            <a:fillRect/>
          </a:stretch>
        </p:blipFill>
        <p:spPr>
          <a:xfrm>
            <a:off x="5515019" y="3717032"/>
            <a:ext cx="3007246" cy="549211"/>
          </a:xfrm>
          <a:prstGeom prst="rect">
            <a:avLst/>
          </a:prstGeom>
        </p:spPr>
      </p:pic>
      <p:pic>
        <p:nvPicPr>
          <p:cNvPr id="6" name="图片 5"/>
          <p:cNvPicPr>
            <a:picLocks noChangeAspect="1"/>
          </p:cNvPicPr>
          <p:nvPr/>
        </p:nvPicPr>
        <p:blipFill>
          <a:blip r:embed="rId3"/>
          <a:stretch>
            <a:fillRect/>
          </a:stretch>
        </p:blipFill>
        <p:spPr>
          <a:xfrm>
            <a:off x="1728698" y="4969046"/>
            <a:ext cx="2123222" cy="1067793"/>
          </a:xfrm>
          <a:prstGeom prst="rect">
            <a:avLst/>
          </a:prstGeom>
        </p:spPr>
      </p:pic>
      <p:pic>
        <p:nvPicPr>
          <p:cNvPr id="8" name="图片 7"/>
          <p:cNvPicPr>
            <a:picLocks noChangeAspect="1"/>
          </p:cNvPicPr>
          <p:nvPr/>
        </p:nvPicPr>
        <p:blipFill>
          <a:blip r:embed="rId4"/>
          <a:stretch>
            <a:fillRect/>
          </a:stretch>
        </p:blipFill>
        <p:spPr>
          <a:xfrm>
            <a:off x="3886910" y="4972310"/>
            <a:ext cx="2413282" cy="107045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ppt_x"/>
                                          </p:val>
                                        </p:tav>
                                        <p:tav tm="100000">
                                          <p:val>
                                            <p:strVal val="#ppt_x"/>
                                          </p:val>
                                        </p:tav>
                                      </p:tavLst>
                                    </p:anim>
                                    <p:anim calcmode="lin" valueType="num">
                                      <p:cBhvr additive="base">
                                        <p:cTn id="4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764704"/>
            <a:ext cx="7886700" cy="5412259"/>
          </a:xfrm>
        </p:spPr>
        <p:txBody>
          <a:bodyPr>
            <a:normAutofit/>
          </a:bodyPr>
          <a:lstStyle/>
          <a:p>
            <a:pPr marL="0" indent="0">
              <a:lnSpc>
                <a:spcPct val="150000"/>
              </a:lnSpc>
              <a:buNone/>
            </a:pPr>
            <a:r>
              <a:rPr lang="zh-CN" altLang="en-US" sz="2400" b="1"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例</a:t>
            </a:r>
            <a:r>
              <a:rPr lang="en-US" altLang="zh-CN" sz="2400" b="1"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2 </a:t>
            </a:r>
            <a:r>
              <a:rPr lang="zh-CN" altLang="en-US" sz="2400" b="1" dirty="0" smtClean="0">
                <a:latin typeface="Times New Roman" panose="02020603050405020304" pitchFamily="18" charset="0"/>
                <a:cs typeface="Times New Roman" panose="02020603050405020304" pitchFamily="18" charset="0"/>
              </a:rPr>
              <a:t>水平光滑桌面上有质量为</a:t>
            </a:r>
            <a:r>
              <a:rPr lang="en-US" altLang="zh-CN" sz="2400" b="1" i="1" dirty="0" smtClean="0">
                <a:latin typeface="Times New Roman" panose="02020603050405020304" pitchFamily="18" charset="0"/>
                <a:cs typeface="Times New Roman" panose="02020603050405020304" pitchFamily="18" charset="0"/>
              </a:rPr>
              <a:t>M</a:t>
            </a:r>
            <a:r>
              <a:rPr lang="zh-CN" altLang="en-US" sz="2400" b="1" dirty="0" smtClean="0">
                <a:latin typeface="Times New Roman" panose="02020603050405020304" pitchFamily="18" charset="0"/>
                <a:cs typeface="Times New Roman" panose="02020603050405020304" pitchFamily="18" charset="0"/>
              </a:rPr>
              <a:t>和</a:t>
            </a:r>
            <a:r>
              <a:rPr lang="en-US" altLang="zh-CN" sz="2400" b="1" i="1" dirty="0" smtClean="0">
                <a:latin typeface="Times New Roman" panose="02020603050405020304" pitchFamily="18" charset="0"/>
                <a:cs typeface="Times New Roman" panose="02020603050405020304" pitchFamily="18" charset="0"/>
              </a:rPr>
              <a:t>m</a:t>
            </a:r>
            <a:r>
              <a:rPr lang="zh-CN" altLang="en-US" sz="2400" b="1" dirty="0" smtClean="0">
                <a:latin typeface="Times New Roman" panose="02020603050405020304" pitchFamily="18" charset="0"/>
                <a:cs typeface="Times New Roman" panose="02020603050405020304" pitchFamily="18" charset="0"/>
              </a:rPr>
              <a:t>的两物体，二者用一个劲度系数为</a:t>
            </a:r>
            <a:r>
              <a:rPr lang="en-US" altLang="zh-CN" sz="2400" b="1" dirty="0" smtClean="0">
                <a:latin typeface="Times New Roman" panose="02020603050405020304" pitchFamily="18" charset="0"/>
                <a:cs typeface="Times New Roman" panose="02020603050405020304" pitchFamily="18" charset="0"/>
              </a:rPr>
              <a:t>k</a:t>
            </a:r>
            <a:r>
              <a:rPr lang="zh-CN" altLang="en-US" sz="2400" b="1" dirty="0" smtClean="0">
                <a:latin typeface="Times New Roman" panose="02020603050405020304" pitchFamily="18" charset="0"/>
                <a:cs typeface="Times New Roman" panose="02020603050405020304" pitchFamily="18" charset="0"/>
              </a:rPr>
              <a:t>的轻弹簧连接且处于静止自然状态。今用棒击打</a:t>
            </a:r>
            <a:r>
              <a:rPr lang="en-US" altLang="zh-CN" sz="2400" b="1" i="1" dirty="0" smtClean="0">
                <a:latin typeface="Times New Roman" panose="02020603050405020304" pitchFamily="18" charset="0"/>
                <a:cs typeface="Times New Roman" panose="02020603050405020304" pitchFamily="18" charset="0"/>
              </a:rPr>
              <a:t>m</a:t>
            </a:r>
            <a:r>
              <a:rPr lang="zh-CN" altLang="en-US" sz="2400" b="1" dirty="0" smtClean="0">
                <a:latin typeface="Times New Roman" panose="02020603050405020304" pitchFamily="18" charset="0"/>
                <a:cs typeface="Times New Roman" panose="02020603050405020304" pitchFamily="18" charset="0"/>
              </a:rPr>
              <a:t>物体，使之获得指向</a:t>
            </a:r>
            <a:r>
              <a:rPr lang="en-US" altLang="zh-CN" sz="2400" b="1" i="1" dirty="0" smtClean="0">
                <a:latin typeface="Times New Roman" panose="02020603050405020304" pitchFamily="18" charset="0"/>
                <a:cs typeface="Times New Roman" panose="02020603050405020304" pitchFamily="18" charset="0"/>
              </a:rPr>
              <a:t>M</a:t>
            </a:r>
            <a:r>
              <a:rPr lang="zh-CN" altLang="en-US" sz="2400" b="1" dirty="0" smtClean="0">
                <a:latin typeface="Times New Roman" panose="02020603050405020304" pitchFamily="18" charset="0"/>
                <a:cs typeface="Times New Roman" panose="02020603050405020304" pitchFamily="18" charset="0"/>
              </a:rPr>
              <a:t>的速度</a:t>
            </a:r>
            <a:r>
              <a:rPr lang="en-US" altLang="zh-CN" sz="2400" b="1" i="1" dirty="0">
                <a:latin typeface="Times New Roman" panose="02020603050405020304" pitchFamily="18" charset="0"/>
                <a:cs typeface="Times New Roman" panose="02020603050405020304" pitchFamily="18" charset="0"/>
              </a:rPr>
              <a:t>v</a:t>
            </a:r>
            <a:r>
              <a:rPr lang="en-US" altLang="zh-CN" sz="2400" b="1" baseline="-25000" dirty="0">
                <a:latin typeface="Times New Roman" panose="02020603050405020304" pitchFamily="18" charset="0"/>
                <a:cs typeface="Times New Roman" panose="02020603050405020304" pitchFamily="18" charset="0"/>
              </a:rPr>
              <a:t>0 </a:t>
            </a:r>
            <a:r>
              <a:rPr lang="zh-CN" altLang="en-US" sz="2400" b="1" dirty="0" smtClean="0">
                <a:latin typeface="Times New Roman" panose="02020603050405020304" pitchFamily="18" charset="0"/>
                <a:cs typeface="Times New Roman" panose="02020603050405020304" pitchFamily="18" charset="0"/>
              </a:rPr>
              <a:t>。求弹簧的最大压缩长度。</a:t>
            </a:r>
            <a:endParaRPr lang="en-US" altLang="zh-CN" sz="2400" b="1" dirty="0" smtClean="0">
              <a:latin typeface="Times New Roman" panose="02020603050405020304" pitchFamily="18" charset="0"/>
              <a:cs typeface="Times New Roman" panose="02020603050405020304" pitchFamily="18" charset="0"/>
            </a:endParaRPr>
          </a:p>
          <a:p>
            <a:pPr marL="0" indent="0">
              <a:lnSpc>
                <a:spcPct val="150000"/>
              </a:lnSpc>
              <a:buNone/>
            </a:pPr>
            <a:r>
              <a:rPr lang="zh-CN" altLang="en-US" sz="2400" b="1" dirty="0" smtClean="0">
                <a:latin typeface="楷体" panose="02010609060101010101" pitchFamily="49" charset="-122"/>
                <a:ea typeface="楷体" panose="02010609060101010101" pitchFamily="49" charset="-122"/>
                <a:cs typeface="Times New Roman" panose="02020603050405020304" pitchFamily="18" charset="0"/>
              </a:rPr>
              <a:t>解 </a:t>
            </a:r>
            <a:r>
              <a:rPr lang="en-US" altLang="zh-CN" sz="2400" b="1" dirty="0" smtClean="0">
                <a:latin typeface="楷体" panose="02010609060101010101" pitchFamily="49" charset="-122"/>
                <a:ea typeface="楷体" panose="02010609060101010101" pitchFamily="49" charset="-122"/>
                <a:cs typeface="Times New Roman" panose="02020603050405020304" pitchFamily="18" charset="0"/>
              </a:rPr>
              <a:t>(1)</a:t>
            </a:r>
            <a:r>
              <a:rPr lang="zh-CN" altLang="en-US" sz="2400" b="1" dirty="0" smtClean="0">
                <a:latin typeface="楷体" panose="02010609060101010101" pitchFamily="49" charset="-122"/>
                <a:ea typeface="楷体" panose="02010609060101010101" pitchFamily="49" charset="-122"/>
                <a:cs typeface="Times New Roman" panose="02020603050405020304" pitchFamily="18" charset="0"/>
              </a:rPr>
              <a:t>用约化粒子概念求解。</a:t>
            </a:r>
            <a:endParaRPr lang="en-US" altLang="zh-CN" sz="2400" b="1" dirty="0" smtClean="0">
              <a:latin typeface="楷体" panose="02010609060101010101" pitchFamily="49" charset="-122"/>
              <a:ea typeface="楷体" panose="02010609060101010101" pitchFamily="49" charset="-122"/>
              <a:cs typeface="Times New Roman" panose="02020603050405020304" pitchFamily="18" charset="0"/>
            </a:endParaRPr>
          </a:p>
          <a:p>
            <a:pPr marL="0" indent="0">
              <a:lnSpc>
                <a:spcPct val="150000"/>
              </a:lnSpc>
              <a:buNone/>
            </a:pPr>
            <a:r>
              <a:rPr lang="zh-CN" altLang="en-US" sz="2400" b="1" dirty="0" smtClean="0">
                <a:latin typeface="楷体" panose="02010609060101010101" pitchFamily="49" charset="-122"/>
                <a:ea typeface="楷体" panose="02010609060101010101" pitchFamily="49" charset="-122"/>
                <a:cs typeface="Times New Roman" panose="02020603050405020304" pitchFamily="18" charset="0"/>
              </a:rPr>
              <a:t>在弹簧最大压缩时候，</a:t>
            </a:r>
            <a:r>
              <a:rPr lang="zh-CN" altLang="en-US" sz="2400" b="1" dirty="0">
                <a:latin typeface="楷体" panose="02010609060101010101" pitchFamily="49" charset="-122"/>
                <a:ea typeface="楷体" panose="02010609060101010101" pitchFamily="49" charset="-122"/>
                <a:cs typeface="Times New Roman" panose="02020603050405020304" pitchFamily="18" charset="0"/>
              </a:rPr>
              <a:t>约</a:t>
            </a:r>
            <a:r>
              <a:rPr lang="zh-CN" altLang="en-US" sz="2400" b="1" dirty="0" smtClean="0">
                <a:latin typeface="楷体" panose="02010609060101010101" pitchFamily="49" charset="-122"/>
                <a:ea typeface="楷体" panose="02010609060101010101" pitchFamily="49" charset="-122"/>
                <a:cs typeface="Times New Roman" panose="02020603050405020304" pitchFamily="18" charset="0"/>
              </a:rPr>
              <a:t>化粒子静止。根据机械能守恒有</a:t>
            </a:r>
            <a:endParaRPr lang="en-US" altLang="zh-CN" sz="2400" b="1" dirty="0" smtClean="0">
              <a:latin typeface="楷体" panose="02010609060101010101" pitchFamily="49" charset="-122"/>
              <a:ea typeface="楷体" panose="02010609060101010101" pitchFamily="49" charset="-122"/>
              <a:cs typeface="Times New Roman" panose="02020603050405020304" pitchFamily="18" charset="0"/>
            </a:endParaRPr>
          </a:p>
          <a:p>
            <a:pPr marL="0" indent="0">
              <a:lnSpc>
                <a:spcPct val="150000"/>
              </a:lnSpc>
              <a:buNone/>
            </a:pPr>
            <a:endParaRPr lang="en-US" altLang="zh-CN" sz="2400" b="1" dirty="0" smtClean="0">
              <a:latin typeface="Times New Roman" panose="02020603050405020304" pitchFamily="18" charset="0"/>
              <a:cs typeface="Times New Roman" panose="02020603050405020304" pitchFamily="18" charset="0"/>
            </a:endParaRPr>
          </a:p>
          <a:p>
            <a:pPr marL="0" indent="0">
              <a:lnSpc>
                <a:spcPct val="150000"/>
              </a:lnSpc>
              <a:buNone/>
            </a:pPr>
            <a:endParaRPr lang="zh-CN" altLang="en-US" sz="2400" b="1" dirty="0">
              <a:latin typeface="+mn-ea"/>
            </a:endParaRPr>
          </a:p>
        </p:txBody>
      </p:sp>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4716016" y="2566421"/>
            <a:ext cx="3712173" cy="881819"/>
          </a:xfrm>
          <a:prstGeom prst="rect">
            <a:avLst/>
          </a:prstGeom>
        </p:spPr>
      </p:pic>
      <p:pic>
        <p:nvPicPr>
          <p:cNvPr id="2" name="图片 1"/>
          <p:cNvPicPr>
            <a:picLocks noChangeAspect="1"/>
          </p:cNvPicPr>
          <p:nvPr/>
        </p:nvPicPr>
        <p:blipFill>
          <a:blip r:embed="rId2"/>
          <a:stretch>
            <a:fillRect/>
          </a:stretch>
        </p:blipFill>
        <p:spPr>
          <a:xfrm>
            <a:off x="1331640" y="4238709"/>
            <a:ext cx="1863848" cy="996538"/>
          </a:xfrm>
          <a:prstGeom prst="rect">
            <a:avLst/>
          </a:prstGeom>
        </p:spPr>
      </p:pic>
      <p:pic>
        <p:nvPicPr>
          <p:cNvPr id="6" name="图片 5"/>
          <p:cNvPicPr>
            <a:picLocks noChangeAspect="1"/>
          </p:cNvPicPr>
          <p:nvPr/>
        </p:nvPicPr>
        <p:blipFill>
          <a:blip r:embed="rId3"/>
          <a:stretch>
            <a:fillRect/>
          </a:stretch>
        </p:blipFill>
        <p:spPr>
          <a:xfrm>
            <a:off x="1409880" y="5235247"/>
            <a:ext cx="3162120" cy="995183"/>
          </a:xfrm>
          <a:prstGeom prst="rect">
            <a:avLst/>
          </a:prstGeom>
        </p:spPr>
      </p:pic>
      <p:pic>
        <p:nvPicPr>
          <p:cNvPr id="8" name="图片 7"/>
          <p:cNvPicPr>
            <a:picLocks noChangeAspect="1"/>
          </p:cNvPicPr>
          <p:nvPr/>
        </p:nvPicPr>
        <p:blipFill>
          <a:blip r:embed="rId4"/>
          <a:stretch>
            <a:fillRect/>
          </a:stretch>
        </p:blipFill>
        <p:spPr>
          <a:xfrm>
            <a:off x="4329176" y="4598385"/>
            <a:ext cx="3521968" cy="110117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836712"/>
            <a:ext cx="7886700" cy="5340251"/>
          </a:xfrm>
        </p:spPr>
        <p:txBody>
          <a:bodyPr/>
          <a:lstStyle/>
          <a:p>
            <a:pPr marL="0" indent="0" algn="just">
              <a:lnSpc>
                <a:spcPct val="150000"/>
              </a:lnSpc>
              <a:buNone/>
            </a:pPr>
            <a:r>
              <a:rPr lang="en-US" altLang="zh-CN" sz="2400" b="1" dirty="0" smtClean="0">
                <a:latin typeface="楷体" panose="02010609060101010101" pitchFamily="49" charset="-122"/>
                <a:ea typeface="楷体" panose="02010609060101010101" pitchFamily="49" charset="-122"/>
                <a:cs typeface="Times New Roman" panose="02020603050405020304" pitchFamily="18" charset="0"/>
              </a:rPr>
              <a:t>(2)</a:t>
            </a:r>
            <a:r>
              <a:rPr lang="zh-CN" altLang="en-US" sz="2400" b="1" dirty="0" smtClean="0">
                <a:latin typeface="楷体" panose="02010609060101010101" pitchFamily="49" charset="-122"/>
                <a:ea typeface="楷体" panose="02010609060101010101" pitchFamily="49" charset="-122"/>
                <a:cs typeface="Times New Roman" panose="02020603050405020304" pitchFamily="18" charset="0"/>
              </a:rPr>
              <a:t>桌面</a:t>
            </a:r>
            <a:r>
              <a:rPr lang="en-US" altLang="zh-CN" sz="2400" b="1" dirty="0" smtClean="0">
                <a:latin typeface="楷体" panose="02010609060101010101" pitchFamily="49" charset="-122"/>
                <a:ea typeface="楷体" panose="02010609060101010101" pitchFamily="49" charset="-122"/>
                <a:cs typeface="Times New Roman" panose="02020603050405020304" pitchFamily="18" charset="0"/>
              </a:rPr>
              <a:t>(</a:t>
            </a:r>
            <a:r>
              <a:rPr lang="zh-CN" altLang="en-US" sz="2400" b="1" dirty="0" smtClean="0">
                <a:latin typeface="楷体" panose="02010609060101010101" pitchFamily="49" charset="-122"/>
                <a:ea typeface="楷体" panose="02010609060101010101" pitchFamily="49" charset="-122"/>
                <a:cs typeface="Times New Roman" panose="02020603050405020304" pitchFamily="18" charset="0"/>
              </a:rPr>
              <a:t>惯性</a:t>
            </a:r>
            <a:r>
              <a:rPr lang="en-US" altLang="zh-CN" sz="2400" b="1" dirty="0" smtClean="0">
                <a:latin typeface="楷体" panose="02010609060101010101" pitchFamily="49" charset="-122"/>
                <a:ea typeface="楷体" panose="02010609060101010101" pitchFamily="49" charset="-122"/>
                <a:cs typeface="Times New Roman" panose="02020603050405020304" pitchFamily="18" charset="0"/>
              </a:rPr>
              <a:t>)</a:t>
            </a:r>
            <a:r>
              <a:rPr lang="zh-CN" altLang="en-US" sz="2400" b="1" dirty="0" smtClean="0">
                <a:latin typeface="楷体" panose="02010609060101010101" pitchFamily="49" charset="-122"/>
                <a:ea typeface="楷体" panose="02010609060101010101" pitchFamily="49" charset="-122"/>
                <a:cs typeface="Times New Roman" panose="02020603050405020304" pitchFamily="18" charset="0"/>
              </a:rPr>
              <a:t>系求解</a:t>
            </a:r>
            <a:endParaRPr lang="en-US" altLang="zh-CN" sz="2400" b="1" dirty="0" smtClean="0">
              <a:latin typeface="楷体" panose="02010609060101010101" pitchFamily="49" charset="-122"/>
              <a:ea typeface="楷体" panose="02010609060101010101" pitchFamily="49" charset="-122"/>
              <a:cs typeface="Times New Roman" panose="02020603050405020304" pitchFamily="18" charset="0"/>
            </a:endParaRPr>
          </a:p>
          <a:p>
            <a:pPr marL="0" indent="0" algn="just">
              <a:lnSpc>
                <a:spcPct val="150000"/>
              </a:lnSpc>
              <a:buNone/>
            </a:pPr>
            <a:endParaRPr lang="en-US" altLang="zh-CN" sz="2400" b="1" dirty="0">
              <a:latin typeface="楷体" panose="02010609060101010101" pitchFamily="49" charset="-122"/>
              <a:ea typeface="楷体" panose="02010609060101010101" pitchFamily="49" charset="-122"/>
              <a:cs typeface="Times New Roman" panose="02020603050405020304" pitchFamily="18" charset="0"/>
            </a:endParaRPr>
          </a:p>
          <a:p>
            <a:pPr marL="0" indent="0" algn="just">
              <a:lnSpc>
                <a:spcPct val="150000"/>
              </a:lnSpc>
              <a:buNone/>
            </a:pPr>
            <a:endParaRPr lang="en-US" altLang="zh-CN" sz="2400" b="1" dirty="0" smtClean="0">
              <a:latin typeface="楷体" panose="02010609060101010101" pitchFamily="49" charset="-122"/>
              <a:ea typeface="楷体" panose="02010609060101010101" pitchFamily="49" charset="-122"/>
              <a:cs typeface="Times New Roman" panose="02020603050405020304" pitchFamily="18" charset="0"/>
            </a:endParaRPr>
          </a:p>
          <a:p>
            <a:pPr marL="0" indent="0" algn="just">
              <a:lnSpc>
                <a:spcPct val="150000"/>
              </a:lnSpc>
              <a:buNone/>
            </a:pPr>
            <a:endParaRPr lang="en-US" altLang="zh-CN" sz="2400" b="1" dirty="0">
              <a:latin typeface="楷体" panose="02010609060101010101" pitchFamily="49" charset="-122"/>
              <a:ea typeface="楷体" panose="02010609060101010101" pitchFamily="49" charset="-122"/>
              <a:cs typeface="Times New Roman" panose="02020603050405020304" pitchFamily="18" charset="0"/>
            </a:endParaRPr>
          </a:p>
          <a:p>
            <a:pPr marL="0" indent="0" algn="just">
              <a:lnSpc>
                <a:spcPct val="150000"/>
              </a:lnSpc>
              <a:buNone/>
            </a:pPr>
            <a:r>
              <a:rPr lang="zh-CN" altLang="en-US" sz="2400" b="1" dirty="0">
                <a:latin typeface="楷体" panose="02010609060101010101" pitchFamily="49" charset="-122"/>
                <a:ea typeface="楷体" panose="02010609060101010101" pitchFamily="49" charset="-122"/>
                <a:cs typeface="Times New Roman" panose="02020603050405020304" pitchFamily="18" charset="0"/>
              </a:rPr>
              <a:t>内</a:t>
            </a:r>
            <a:r>
              <a:rPr lang="zh-CN" altLang="en-US" sz="2400" b="1" dirty="0" smtClean="0">
                <a:latin typeface="楷体" panose="02010609060101010101" pitchFamily="49" charset="-122"/>
                <a:ea typeface="楷体" panose="02010609060101010101" pitchFamily="49" charset="-122"/>
                <a:cs typeface="Times New Roman" panose="02020603050405020304" pitchFamily="18" charset="0"/>
              </a:rPr>
              <a:t>动能等于零时弹簧压缩最大：</a:t>
            </a:r>
            <a:endParaRPr lang="en-US" altLang="zh-CN" sz="2400" b="1" dirty="0" smtClean="0">
              <a:latin typeface="楷体" panose="02010609060101010101" pitchFamily="49" charset="-122"/>
              <a:ea typeface="楷体" panose="02010609060101010101" pitchFamily="49" charset="-122"/>
              <a:cs typeface="Times New Roman" panose="02020603050405020304" pitchFamily="18" charset="0"/>
            </a:endParaRPr>
          </a:p>
          <a:p>
            <a:pPr marL="0" indent="0" algn="just">
              <a:lnSpc>
                <a:spcPct val="150000"/>
              </a:lnSpc>
              <a:buNone/>
            </a:pPr>
            <a:endParaRPr lang="en-US" altLang="zh-CN" sz="2400" b="1" dirty="0" smtClean="0">
              <a:latin typeface="Times New Roman" panose="02020603050405020304" pitchFamily="18" charset="0"/>
              <a:cs typeface="Times New Roman" panose="02020603050405020304" pitchFamily="18" charset="0"/>
            </a:endParaRPr>
          </a:p>
          <a:p>
            <a:pPr marL="0" indent="0">
              <a:buNone/>
            </a:pPr>
            <a:endParaRPr lang="en-US" altLang="zh-CN" sz="2400" dirty="0" smtClean="0">
              <a:latin typeface="+mn-ea"/>
            </a:endParaRPr>
          </a:p>
          <a:p>
            <a:pPr marL="0" indent="0">
              <a:buNone/>
            </a:pPr>
            <a:endParaRPr lang="zh-CN" altLang="en-US" dirty="0"/>
          </a:p>
        </p:txBody>
      </p:sp>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a:p>
        </p:txBody>
      </p:sp>
      <p:pic>
        <p:nvPicPr>
          <p:cNvPr id="7" name="图片 6"/>
          <p:cNvPicPr>
            <a:picLocks noChangeAspect="1"/>
          </p:cNvPicPr>
          <p:nvPr/>
        </p:nvPicPr>
        <p:blipFill>
          <a:blip r:embed="rId1"/>
          <a:stretch>
            <a:fillRect/>
          </a:stretch>
        </p:blipFill>
        <p:spPr>
          <a:xfrm>
            <a:off x="4860032" y="3124838"/>
            <a:ext cx="3712173" cy="881819"/>
          </a:xfrm>
          <a:prstGeom prst="rect">
            <a:avLst/>
          </a:prstGeom>
        </p:spPr>
      </p:pic>
      <p:pic>
        <p:nvPicPr>
          <p:cNvPr id="2" name="图片 1"/>
          <p:cNvPicPr>
            <a:picLocks noChangeAspect="1"/>
          </p:cNvPicPr>
          <p:nvPr/>
        </p:nvPicPr>
        <p:blipFill>
          <a:blip r:embed="rId2"/>
          <a:stretch>
            <a:fillRect/>
          </a:stretch>
        </p:blipFill>
        <p:spPr>
          <a:xfrm>
            <a:off x="1108279" y="4321924"/>
            <a:ext cx="3480483" cy="1245187"/>
          </a:xfrm>
          <a:prstGeom prst="rect">
            <a:avLst/>
          </a:prstGeom>
        </p:spPr>
      </p:pic>
      <p:pic>
        <p:nvPicPr>
          <p:cNvPr id="8" name="图片 7"/>
          <p:cNvPicPr>
            <a:picLocks noChangeAspect="1"/>
          </p:cNvPicPr>
          <p:nvPr/>
        </p:nvPicPr>
        <p:blipFill>
          <a:blip r:embed="rId3"/>
          <a:stretch>
            <a:fillRect/>
          </a:stretch>
        </p:blipFill>
        <p:spPr>
          <a:xfrm>
            <a:off x="1075166" y="1482506"/>
            <a:ext cx="6195176" cy="996538"/>
          </a:xfrm>
          <a:prstGeom prst="rect">
            <a:avLst/>
          </a:prstGeom>
        </p:spPr>
      </p:pic>
      <p:pic>
        <p:nvPicPr>
          <p:cNvPr id="9" name="图片 8"/>
          <p:cNvPicPr>
            <a:picLocks noChangeAspect="1"/>
          </p:cNvPicPr>
          <p:nvPr/>
        </p:nvPicPr>
        <p:blipFill>
          <a:blip r:embed="rId4"/>
          <a:stretch>
            <a:fillRect/>
          </a:stretch>
        </p:blipFill>
        <p:spPr>
          <a:xfrm>
            <a:off x="1076146" y="2492896"/>
            <a:ext cx="2061477" cy="101564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
        <p:nvSpPr>
          <p:cNvPr id="4" name="灯片编号占位符 3"/>
          <p:cNvSpPr>
            <a:spLocks noGrp="1"/>
          </p:cNvSpPr>
          <p:nvPr>
            <p:ph type="sldNum" sz="quarter" idx="12"/>
          </p:nvPr>
        </p:nvSpPr>
        <p:spPr/>
        <p:txBody>
          <a:bodyPr/>
          <a:p>
            <a:pPr>
              <a:defRPr/>
            </a:pPr>
            <a:fld id="{561E39DC-0725-48F8-9F0C-20F2DD89ACFF}" type="slidenum">
              <a:rPr lang="zh-CN" altLang="en-US" smtClean="0"/>
            </a:fld>
            <a:endParaRPr lang="zh-CN" altLang="en-US"/>
          </a:p>
        </p:txBody>
      </p:sp>
    </p:spTree>
  </p:cSld>
  <p:clrMapOvr>
    <a:masterClrMapping/>
  </p:clrMapOvr>
  <p:transition spd="med">
    <p:pull/>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11447" y="3789134"/>
            <a:ext cx="3170195" cy="2065199"/>
          </a:xfrm>
          <a:prstGeom prst="rect">
            <a:avLst/>
          </a:prstGeom>
        </p:spPr>
      </p:pic>
      <p:sp>
        <p:nvSpPr>
          <p:cNvPr id="2" name="标题 1"/>
          <p:cNvSpPr>
            <a:spLocks noGrp="1"/>
          </p:cNvSpPr>
          <p:nvPr>
            <p:ph type="title"/>
          </p:nvPr>
        </p:nvSpPr>
        <p:spPr>
          <a:xfrm>
            <a:off x="628650" y="365127"/>
            <a:ext cx="7886700" cy="831626"/>
          </a:xfrm>
        </p:spPr>
        <p:txBody>
          <a:bodyPr/>
          <a:lstStyle/>
          <a:p>
            <a:r>
              <a:rPr kumimoji="1" lang="en-US" altLang="zh-CN" sz="3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3200" b="1"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4.7 </a:t>
            </a:r>
            <a:r>
              <a:rPr kumimoji="1" lang="zh-CN" altLang="en-US" sz="3200" b="1"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流体中的稳定流动</a:t>
            </a:r>
            <a:endParaRPr lang="zh-CN" altLang="en-US" dirty="0"/>
          </a:p>
        </p:txBody>
      </p:sp>
      <p:sp>
        <p:nvSpPr>
          <p:cNvPr id="3" name="内容占位符 2"/>
          <p:cNvSpPr>
            <a:spLocks noGrp="1"/>
          </p:cNvSpPr>
          <p:nvPr>
            <p:ph idx="1"/>
          </p:nvPr>
        </p:nvSpPr>
        <p:spPr>
          <a:xfrm>
            <a:off x="628650" y="1196753"/>
            <a:ext cx="7886700" cy="4980210"/>
          </a:xfrm>
        </p:spPr>
        <p:txBody>
          <a:bodyPr>
            <a:normAutofit/>
          </a:bodyPr>
          <a:lstStyle/>
          <a:p>
            <a:pPr marL="0" indent="0">
              <a:buNone/>
            </a:pPr>
            <a:r>
              <a:rPr lang="zh-CN" altLang="en-US" sz="2400" b="1" dirty="0" smtClean="0">
                <a:latin typeface="+mn-ea"/>
              </a:rPr>
              <a:t>本节介绍一些流体运动知识，主要运用机械能守恒。</a:t>
            </a:r>
            <a:endParaRPr lang="zh-CN" altLang="en-US" sz="2400" b="1" dirty="0">
              <a:latin typeface="+mn-ea"/>
            </a:endParaRPr>
          </a:p>
        </p:txBody>
      </p:sp>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a:p>
        </p:txBody>
      </p:sp>
      <p:pic>
        <p:nvPicPr>
          <p:cNvPr id="10" name="图片 9"/>
          <p:cNvPicPr>
            <a:picLocks noChangeAspect="1"/>
          </p:cNvPicPr>
          <p:nvPr/>
        </p:nvPicPr>
        <p:blipFill>
          <a:blip r:embed="rId2"/>
          <a:stretch>
            <a:fillRect/>
          </a:stretch>
        </p:blipFill>
        <p:spPr>
          <a:xfrm>
            <a:off x="755233" y="1721770"/>
            <a:ext cx="6588861" cy="2339393"/>
          </a:xfrm>
          <a:prstGeom prst="rect">
            <a:avLst/>
          </a:prstGeom>
        </p:spPr>
      </p:pic>
      <p:sp>
        <p:nvSpPr>
          <p:cNvPr id="12" name="文本框 11"/>
          <p:cNvSpPr txBox="1"/>
          <p:nvPr/>
        </p:nvSpPr>
        <p:spPr>
          <a:xfrm>
            <a:off x="755233" y="4240551"/>
            <a:ext cx="4185761" cy="1200329"/>
          </a:xfrm>
          <a:prstGeom prst="rect">
            <a:avLst/>
          </a:prstGeom>
          <a:noFill/>
        </p:spPr>
        <p:txBody>
          <a:bodyPr wrap="none" rtlCol="0">
            <a:spAutoFit/>
          </a:bodyPr>
          <a:lstStyle/>
          <a:p>
            <a:r>
              <a:rPr lang="zh-CN" altLang="en-US" sz="2400" dirty="0" smtClean="0">
                <a:latin typeface="华文新魏" panose="02010800040101010101" pitchFamily="2" charset="-122"/>
                <a:ea typeface="华文新魏" panose="02010800040101010101" pitchFamily="2" charset="-122"/>
              </a:rPr>
              <a:t>稳流体中的各点的速度不随时</a:t>
            </a:r>
            <a:endParaRPr lang="en-US" altLang="zh-CN" sz="2400" dirty="0" smtClean="0">
              <a:latin typeface="华文新魏" panose="02010800040101010101" pitchFamily="2" charset="-122"/>
              <a:ea typeface="华文新魏" panose="02010800040101010101" pitchFamily="2" charset="-122"/>
            </a:endParaRPr>
          </a:p>
          <a:p>
            <a:r>
              <a:rPr lang="zh-CN" altLang="en-US" sz="2400" dirty="0" smtClean="0">
                <a:latin typeface="华文新魏" panose="02010800040101010101" pitchFamily="2" charset="-122"/>
                <a:ea typeface="华文新魏" panose="02010800040101010101" pitchFamily="2" charset="-122"/>
              </a:rPr>
              <a:t>间变化。但同一时刻不同点速</a:t>
            </a:r>
            <a:endParaRPr lang="en-US" altLang="zh-CN" sz="2400" dirty="0" smtClean="0">
              <a:latin typeface="华文新魏" panose="02010800040101010101" pitchFamily="2" charset="-122"/>
              <a:ea typeface="华文新魏" panose="02010800040101010101" pitchFamily="2" charset="-122"/>
            </a:endParaRPr>
          </a:p>
          <a:p>
            <a:r>
              <a:rPr lang="zh-CN" altLang="en-US" sz="2400" dirty="0" smtClean="0">
                <a:latin typeface="华文新魏" panose="02010800040101010101" pitchFamily="2" charset="-122"/>
                <a:ea typeface="华文新魏" panose="02010800040101010101" pitchFamily="2" charset="-122"/>
              </a:rPr>
              <a:t>度可以不一样。</a:t>
            </a:r>
            <a:endParaRPr lang="zh-CN" altLang="en-US" sz="2400" dirty="0">
              <a:latin typeface="华文新魏" panose="02010800040101010101" pitchFamily="2" charset="-122"/>
              <a:ea typeface="华文新魏" panose="02010800040101010101" pitchFamily="2" charset="-122"/>
            </a:endParaRPr>
          </a:p>
        </p:txBody>
      </p:sp>
      <p:sp>
        <p:nvSpPr>
          <p:cNvPr id="5" name="文本框 4"/>
          <p:cNvSpPr txBox="1"/>
          <p:nvPr/>
        </p:nvSpPr>
        <p:spPr>
          <a:xfrm>
            <a:off x="743393" y="5507281"/>
            <a:ext cx="6991016" cy="830997"/>
          </a:xfrm>
          <a:prstGeom prst="rect">
            <a:avLst/>
          </a:prstGeom>
          <a:noFill/>
        </p:spPr>
        <p:txBody>
          <a:bodyPr wrap="none" rtlCol="0">
            <a:spAutoFit/>
          </a:bodyPr>
          <a:lstStyle/>
          <a:p>
            <a:r>
              <a:rPr lang="zh-CN" altLang="en-US" sz="2400" b="1" dirty="0" smtClean="0">
                <a:solidFill>
                  <a:srgbClr val="0000CC"/>
                </a:solidFill>
                <a:latin typeface="楷体" panose="02010609060101010101" pitchFamily="49" charset="-122"/>
                <a:ea typeface="楷体" panose="02010609060101010101" pitchFamily="49" charset="-122"/>
              </a:rPr>
              <a:t>思考：固体、液体和气体的区别。</a:t>
            </a:r>
            <a:endParaRPr lang="en-US" altLang="zh-CN" sz="2400" b="1" dirty="0" smtClean="0">
              <a:solidFill>
                <a:srgbClr val="0000CC"/>
              </a:solidFill>
              <a:latin typeface="楷体" panose="02010609060101010101" pitchFamily="49" charset="-122"/>
              <a:ea typeface="楷体" panose="02010609060101010101" pitchFamily="49" charset="-122"/>
            </a:endParaRPr>
          </a:p>
          <a:p>
            <a:r>
              <a:rPr lang="zh-CN" altLang="en-US" sz="2400" b="1" dirty="0" smtClean="0">
                <a:latin typeface="楷体" panose="02010609060101010101" pitchFamily="49" charset="-122"/>
                <a:ea typeface="楷体" panose="02010609060101010101" pitchFamily="49" charset="-122"/>
              </a:rPr>
              <a:t>承受压力、拉力；抵抗拉伸变形；压缩；表面等。</a:t>
            </a:r>
            <a:endParaRPr lang="zh-CN" altLang="en-US" sz="2400" b="1" dirty="0">
              <a:latin typeface="楷体" panose="02010609060101010101" pitchFamily="49" charset="-122"/>
              <a:ea typeface="楷体" panose="02010609060101010101" pitchFamily="49" charset="-122"/>
            </a:endParaRPr>
          </a:p>
        </p:txBody>
      </p:sp>
      <p:sp>
        <p:nvSpPr>
          <p:cNvPr id="6" name="文本框 5"/>
          <p:cNvSpPr txBox="1"/>
          <p:nvPr/>
        </p:nvSpPr>
        <p:spPr>
          <a:xfrm>
            <a:off x="5499367" y="3132424"/>
            <a:ext cx="3153427" cy="400110"/>
          </a:xfrm>
          <a:prstGeom prst="rect">
            <a:avLst/>
          </a:prstGeom>
          <a:noFill/>
        </p:spPr>
        <p:txBody>
          <a:bodyPr wrap="none" rtlCol="0">
            <a:spAutoFit/>
          </a:bodyPr>
          <a:lstStyle/>
          <a:p>
            <a:r>
              <a:rPr lang="zh-CN" altLang="en-US" sz="2000" b="1" dirty="0" smtClean="0">
                <a:solidFill>
                  <a:srgbClr val="C00000"/>
                </a:solidFill>
                <a:latin typeface="+mn-ea"/>
                <a:ea typeface="+mn-ea"/>
              </a:rPr>
              <a:t>质量守恒：流入量</a:t>
            </a:r>
            <a:r>
              <a:rPr lang="en-US" altLang="zh-CN" sz="2000" b="1" dirty="0" smtClean="0">
                <a:solidFill>
                  <a:srgbClr val="C00000"/>
                </a:solidFill>
                <a:latin typeface="+mn-ea"/>
                <a:ea typeface="+mn-ea"/>
              </a:rPr>
              <a:t>=</a:t>
            </a:r>
            <a:r>
              <a:rPr lang="zh-CN" altLang="en-US" sz="2000" b="1" dirty="0" smtClean="0">
                <a:solidFill>
                  <a:srgbClr val="C00000"/>
                </a:solidFill>
                <a:latin typeface="+mn-ea"/>
                <a:ea typeface="+mn-ea"/>
              </a:rPr>
              <a:t>流出量</a:t>
            </a:r>
            <a:endParaRPr lang="zh-CN" altLang="en-US" sz="2000" b="1" dirty="0">
              <a:solidFill>
                <a:srgbClr val="C00000"/>
              </a:solidFill>
              <a:latin typeface="+mn-ea"/>
              <a:ea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476672"/>
            <a:ext cx="7886700" cy="5700291"/>
          </a:xfrm>
        </p:spPr>
        <p:txBody>
          <a:bodyPr>
            <a:normAutofit/>
          </a:bodyPr>
          <a:lstStyle/>
          <a:p>
            <a:pPr marL="0" indent="0" algn="just">
              <a:lnSpc>
                <a:spcPct val="150000"/>
              </a:lnSpc>
              <a:buNone/>
            </a:pPr>
            <a:r>
              <a:rPr lang="zh-CN" altLang="en-US" sz="2400" b="1" dirty="0" smtClean="0">
                <a:solidFill>
                  <a:srgbClr val="C00000"/>
                </a:solidFill>
                <a:latin typeface="黑体" panose="02010609060101010101" pitchFamily="49" charset="-122"/>
                <a:ea typeface="黑体" panose="02010609060101010101" pitchFamily="49" charset="-122"/>
              </a:rPr>
              <a:t>例</a:t>
            </a:r>
            <a:r>
              <a:rPr lang="zh-CN" altLang="en-US" sz="2400" b="1" dirty="0" smtClean="0">
                <a:latin typeface="+mn-ea"/>
              </a:rPr>
              <a:t> 已知一个水龙头流出的水柱，高度相距为</a:t>
            </a:r>
            <a:r>
              <a:rPr lang="en-US" altLang="zh-CN" sz="2400" b="1" i="1" dirty="0" smtClean="0">
                <a:latin typeface="Times New Roman" panose="02020603050405020304" pitchFamily="18" charset="0"/>
                <a:cs typeface="Times New Roman" panose="02020603050405020304" pitchFamily="18" charset="0"/>
              </a:rPr>
              <a:t>h</a:t>
            </a:r>
            <a:r>
              <a:rPr lang="zh-CN" altLang="en-US" sz="2400" b="1" dirty="0" smtClean="0">
                <a:latin typeface="+mn-ea"/>
              </a:rPr>
              <a:t>处的两处横截面积分别为</a:t>
            </a:r>
            <a:r>
              <a:rPr lang="en-US" altLang="zh-CN" sz="2400" b="1" i="1" dirty="0" smtClean="0">
                <a:latin typeface="Times New Roman" panose="02020603050405020304" pitchFamily="18" charset="0"/>
                <a:cs typeface="Times New Roman" panose="02020603050405020304" pitchFamily="18" charset="0"/>
              </a:rPr>
              <a:t>S</a:t>
            </a:r>
            <a:r>
              <a:rPr lang="en-US" altLang="zh-CN" sz="2400" b="1" baseline="-25000" dirty="0" smtClean="0">
                <a:latin typeface="Times New Roman" panose="02020603050405020304" pitchFamily="18" charset="0"/>
                <a:cs typeface="Times New Roman" panose="02020603050405020304" pitchFamily="18" charset="0"/>
              </a:rPr>
              <a:t>1</a:t>
            </a:r>
            <a:r>
              <a:rPr lang="zh-CN" altLang="en-US" sz="2400" b="1" dirty="0" smtClean="0">
                <a:latin typeface="Times New Roman" panose="02020603050405020304" pitchFamily="18" charset="0"/>
                <a:cs typeface="Times New Roman" panose="02020603050405020304" pitchFamily="18" charset="0"/>
              </a:rPr>
              <a:t>和</a:t>
            </a:r>
            <a:r>
              <a:rPr lang="en-US" altLang="zh-CN" sz="2400" b="1" i="1" dirty="0" smtClean="0">
                <a:latin typeface="Times New Roman" panose="02020603050405020304" pitchFamily="18" charset="0"/>
                <a:cs typeface="Times New Roman" panose="02020603050405020304" pitchFamily="18" charset="0"/>
              </a:rPr>
              <a:t>S</a:t>
            </a:r>
            <a:r>
              <a:rPr lang="en-US" altLang="zh-CN" sz="2400" b="1" baseline="-25000" dirty="0" smtClean="0">
                <a:latin typeface="Times New Roman" panose="02020603050405020304" pitchFamily="18" charset="0"/>
                <a:cs typeface="Times New Roman" panose="02020603050405020304" pitchFamily="18" charset="0"/>
              </a:rPr>
              <a:t>2</a:t>
            </a:r>
            <a:r>
              <a:rPr lang="zh-CN" altLang="en-US" sz="2400" b="1" dirty="0" smtClean="0">
                <a:latin typeface="+mn-ea"/>
              </a:rPr>
              <a:t>，求水龙头的体积流量。</a:t>
            </a:r>
            <a:endParaRPr lang="en-US" altLang="zh-CN" sz="2400" b="1" dirty="0" smtClean="0">
              <a:latin typeface="+mn-ea"/>
            </a:endParaRPr>
          </a:p>
          <a:p>
            <a:pPr marL="0" indent="0" algn="just">
              <a:lnSpc>
                <a:spcPct val="150000"/>
              </a:lnSpc>
              <a:buNone/>
            </a:pPr>
            <a:r>
              <a:rPr lang="zh-CN" altLang="en-US" sz="2400" b="1" dirty="0">
                <a:solidFill>
                  <a:srgbClr val="C00000"/>
                </a:solidFill>
                <a:latin typeface="楷体" panose="02010609060101010101" pitchFamily="49" charset="-122"/>
                <a:ea typeface="楷体" panose="02010609060101010101" pitchFamily="49" charset="-122"/>
              </a:rPr>
              <a:t>解</a:t>
            </a:r>
            <a:r>
              <a:rPr lang="zh-CN" altLang="en-US" sz="2400" b="1" dirty="0">
                <a:latin typeface="楷体" panose="02010609060101010101" pitchFamily="49" charset="-122"/>
                <a:ea typeface="楷体" panose="02010609060101010101" pitchFamily="49" charset="-122"/>
              </a:rPr>
              <a:t> </a:t>
            </a:r>
            <a:r>
              <a:rPr lang="zh-CN" altLang="en-US" sz="2400" b="1" dirty="0" smtClean="0">
                <a:latin typeface="楷体" panose="02010609060101010101" pitchFamily="49" charset="-122"/>
                <a:ea typeface="楷体" panose="02010609060101010101" pitchFamily="49" charset="-122"/>
              </a:rPr>
              <a:t>根据</a:t>
            </a:r>
            <a:r>
              <a:rPr lang="zh-CN" altLang="en-US" sz="2400" b="1" dirty="0">
                <a:latin typeface="楷体" panose="02010609060101010101" pitchFamily="49" charset="-122"/>
                <a:ea typeface="楷体" panose="02010609060101010101" pitchFamily="49" charset="-122"/>
              </a:rPr>
              <a:t>稳流方程及机械能守恒</a:t>
            </a:r>
            <a:endParaRPr lang="en-US" altLang="zh-CN" sz="2400" b="1" dirty="0">
              <a:latin typeface="楷体" panose="02010609060101010101" pitchFamily="49" charset="-122"/>
              <a:ea typeface="楷体" panose="02010609060101010101" pitchFamily="49" charset="-122"/>
            </a:endParaRPr>
          </a:p>
          <a:p>
            <a:pPr marL="0" indent="0" algn="just">
              <a:lnSpc>
                <a:spcPct val="150000"/>
              </a:lnSpc>
              <a:buNone/>
            </a:pPr>
            <a:endParaRPr lang="en-US" altLang="zh-CN" sz="2400" dirty="0">
              <a:latin typeface="楷体" panose="02010609060101010101" pitchFamily="49" charset="-122"/>
              <a:ea typeface="楷体" panose="02010609060101010101" pitchFamily="49" charset="-122"/>
            </a:endParaRPr>
          </a:p>
          <a:p>
            <a:pPr marL="0" indent="0" algn="just">
              <a:lnSpc>
                <a:spcPct val="150000"/>
              </a:lnSpc>
              <a:buNone/>
            </a:pPr>
            <a:endParaRPr lang="en-US" altLang="zh-CN" sz="2400" dirty="0" smtClean="0">
              <a:latin typeface="楷体" panose="02010609060101010101" pitchFamily="49" charset="-122"/>
              <a:ea typeface="楷体" panose="02010609060101010101" pitchFamily="49" charset="-122"/>
            </a:endParaRPr>
          </a:p>
          <a:p>
            <a:pPr marL="0" indent="0" algn="just">
              <a:lnSpc>
                <a:spcPct val="150000"/>
              </a:lnSpc>
              <a:buNone/>
            </a:pPr>
            <a:endParaRPr lang="en-US" altLang="zh-CN" sz="2400" dirty="0">
              <a:latin typeface="楷体" panose="02010609060101010101" pitchFamily="49" charset="-122"/>
              <a:ea typeface="楷体" panose="02010609060101010101" pitchFamily="49" charset="-122"/>
            </a:endParaRPr>
          </a:p>
          <a:p>
            <a:pPr marL="0" indent="0" algn="just">
              <a:lnSpc>
                <a:spcPct val="150000"/>
              </a:lnSpc>
              <a:buNone/>
            </a:pPr>
            <a:endParaRPr lang="en-US" altLang="zh-CN" sz="2400" dirty="0" smtClean="0">
              <a:latin typeface="楷体" panose="02010609060101010101" pitchFamily="49" charset="-122"/>
              <a:ea typeface="楷体" panose="02010609060101010101" pitchFamily="49" charset="-122"/>
            </a:endParaRPr>
          </a:p>
          <a:p>
            <a:pPr marL="0" indent="0" algn="just">
              <a:lnSpc>
                <a:spcPct val="150000"/>
              </a:lnSpc>
              <a:buNone/>
            </a:pPr>
            <a:endParaRPr lang="en-US" altLang="zh-CN" sz="2400" dirty="0" smtClean="0">
              <a:latin typeface="楷体" panose="02010609060101010101" pitchFamily="49" charset="-122"/>
              <a:ea typeface="楷体" panose="02010609060101010101" pitchFamily="49" charset="-122"/>
            </a:endParaRPr>
          </a:p>
          <a:p>
            <a:pPr marL="0" indent="0">
              <a:buNone/>
            </a:pPr>
            <a:endParaRPr lang="zh-CN" altLang="en-US" dirty="0"/>
          </a:p>
        </p:txBody>
      </p:sp>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5895690" y="2060848"/>
            <a:ext cx="1988678" cy="4143080"/>
          </a:xfrm>
          <a:prstGeom prst="rect">
            <a:avLst/>
          </a:prstGeom>
        </p:spPr>
      </p:pic>
      <p:pic>
        <p:nvPicPr>
          <p:cNvPr id="2" name="图片 1"/>
          <p:cNvPicPr>
            <a:picLocks noChangeAspect="1"/>
          </p:cNvPicPr>
          <p:nvPr/>
        </p:nvPicPr>
        <p:blipFill>
          <a:blip r:embed="rId2"/>
          <a:stretch>
            <a:fillRect/>
          </a:stretch>
        </p:blipFill>
        <p:spPr>
          <a:xfrm>
            <a:off x="1187624" y="2248252"/>
            <a:ext cx="2194083" cy="504716"/>
          </a:xfrm>
          <a:prstGeom prst="rect">
            <a:avLst/>
          </a:prstGeom>
        </p:spPr>
      </p:pic>
      <p:pic>
        <p:nvPicPr>
          <p:cNvPr id="6" name="图片 5"/>
          <p:cNvPicPr>
            <a:picLocks noChangeAspect="1"/>
          </p:cNvPicPr>
          <p:nvPr/>
        </p:nvPicPr>
        <p:blipFill>
          <a:blip r:embed="rId3"/>
          <a:stretch>
            <a:fillRect/>
          </a:stretch>
        </p:blipFill>
        <p:spPr>
          <a:xfrm>
            <a:off x="1132764" y="2676393"/>
            <a:ext cx="3439236" cy="1016113"/>
          </a:xfrm>
          <a:prstGeom prst="rect">
            <a:avLst/>
          </a:prstGeom>
        </p:spPr>
      </p:pic>
      <p:pic>
        <p:nvPicPr>
          <p:cNvPr id="7" name="图片 6"/>
          <p:cNvPicPr>
            <a:picLocks noChangeAspect="1"/>
          </p:cNvPicPr>
          <p:nvPr/>
        </p:nvPicPr>
        <p:blipFill>
          <a:blip r:embed="rId4"/>
          <a:stretch>
            <a:fillRect/>
          </a:stretch>
        </p:blipFill>
        <p:spPr>
          <a:xfrm>
            <a:off x="1176767" y="3626207"/>
            <a:ext cx="3738183" cy="1033007"/>
          </a:xfrm>
          <a:prstGeom prst="rect">
            <a:avLst/>
          </a:prstGeom>
        </p:spPr>
      </p:pic>
      <p:pic>
        <p:nvPicPr>
          <p:cNvPr id="10" name="图片 9"/>
          <p:cNvPicPr>
            <a:picLocks noChangeAspect="1"/>
          </p:cNvPicPr>
          <p:nvPr/>
        </p:nvPicPr>
        <p:blipFill>
          <a:blip r:embed="rId5"/>
          <a:stretch>
            <a:fillRect/>
          </a:stretch>
        </p:blipFill>
        <p:spPr>
          <a:xfrm>
            <a:off x="1213270" y="4598536"/>
            <a:ext cx="4392488" cy="935156"/>
          </a:xfrm>
          <a:prstGeom prst="rect">
            <a:avLst/>
          </a:prstGeom>
        </p:spPr>
      </p:pic>
      <p:sp>
        <p:nvSpPr>
          <p:cNvPr id="11" name="文本框 10"/>
          <p:cNvSpPr txBox="1"/>
          <p:nvPr/>
        </p:nvSpPr>
        <p:spPr bwMode="auto">
          <a:xfrm>
            <a:off x="628650" y="5470647"/>
            <a:ext cx="2347415" cy="492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66"/>
                </a:solidFill>
                <a:miter lim="800000"/>
                <a:headEnd/>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rtlCol="0">
            <a:spAutoFit/>
          </a:bodyPr>
          <a:lstStyle/>
          <a:p>
            <a:pPr>
              <a:lnSpc>
                <a:spcPct val="125000"/>
              </a:lnSpc>
            </a:pPr>
            <a:r>
              <a:rPr lang="zh-CN" altLang="en-US" sz="2400" b="1" dirty="0">
                <a:latin typeface="楷体" panose="02010609060101010101" pitchFamily="49" charset="-122"/>
                <a:ea typeface="楷体" panose="02010609060101010101" pitchFamily="49" charset="-122"/>
              </a:rPr>
              <a:t>联立求解可得</a:t>
            </a:r>
            <a:r>
              <a:rPr lang="zh-CN" altLang="en-US" sz="2400" b="1" dirty="0" smtClean="0">
                <a:latin typeface="楷体" panose="02010609060101010101" pitchFamily="49" charset="-122"/>
                <a:ea typeface="楷体" panose="02010609060101010101" pitchFamily="49" charset="-122"/>
              </a:rPr>
              <a:t>：</a:t>
            </a:r>
            <a:endParaRPr lang="en-US" altLang="zh-CN" sz="2400" b="1" dirty="0">
              <a:latin typeface="楷体" panose="02010609060101010101" pitchFamily="49" charset="-122"/>
              <a:ea typeface="楷体" panose="02010609060101010101" pitchFamily="49" charset="-122"/>
            </a:endParaRPr>
          </a:p>
        </p:txBody>
      </p:sp>
      <p:pic>
        <p:nvPicPr>
          <p:cNvPr id="12" name="图片 11"/>
          <p:cNvPicPr>
            <a:picLocks noChangeAspect="1"/>
          </p:cNvPicPr>
          <p:nvPr/>
        </p:nvPicPr>
        <p:blipFill>
          <a:blip r:embed="rId6"/>
          <a:stretch>
            <a:fillRect/>
          </a:stretch>
        </p:blipFill>
        <p:spPr>
          <a:xfrm>
            <a:off x="2804670" y="5405415"/>
            <a:ext cx="2871130" cy="113349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
                                            <p:txEl>
                                              <p:pRg st="0" end="0"/>
                                            </p:txEl>
                                          </p:spTgt>
                                        </p:tgtEl>
                                        <p:attrNameLst>
                                          <p:attrName>style.visibility</p:attrName>
                                        </p:attrNameLst>
                                      </p:cBhvr>
                                      <p:to>
                                        <p:strVal val="visible"/>
                                      </p:to>
                                    </p:set>
                                    <p:anim calcmode="lin" valueType="num">
                                      <p:cBhvr additive="base">
                                        <p:cTn id="3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692696"/>
            <a:ext cx="7886700" cy="5484267"/>
          </a:xfrm>
        </p:spPr>
        <p:txBody>
          <a:bodyPr>
            <a:normAutofit/>
          </a:bodyPr>
          <a:lstStyle/>
          <a:p>
            <a:pPr marL="0" indent="0">
              <a:lnSpc>
                <a:spcPct val="150000"/>
              </a:lnSpc>
              <a:buNone/>
            </a:pPr>
            <a:r>
              <a:rPr lang="zh-CN" altLang="en-US" sz="2600" b="1" dirty="0" smtClean="0">
                <a:latin typeface="Times New Roman" panose="02020603050405020304" pitchFamily="18" charset="0"/>
                <a:ea typeface="宋体" panose="02010600030101010101" pitchFamily="2" charset="-122"/>
                <a:cs typeface="Times New Roman" panose="02020603050405020304" pitchFamily="18" charset="0"/>
              </a:rPr>
              <a:t>    </a:t>
            </a:r>
            <a:r>
              <a:rPr lang="zh-CN" altLang="en-US" sz="2600" b="1" dirty="0" smtClean="0">
                <a:latin typeface="Times New Roman" panose="02020603050405020304" pitchFamily="18" charset="0"/>
                <a:cs typeface="Times New Roman" panose="02020603050405020304" pitchFamily="18" charset="0"/>
              </a:rPr>
              <a:t>设时刻</a:t>
            </a:r>
            <a:r>
              <a:rPr lang="en-US" altLang="zh-CN" sz="2600" b="1" i="1" dirty="0" smtClean="0">
                <a:latin typeface="Times New Roman" panose="02020603050405020304" pitchFamily="18" charset="0"/>
                <a:cs typeface="Times New Roman" panose="02020603050405020304" pitchFamily="18" charset="0"/>
              </a:rPr>
              <a:t>t</a:t>
            </a:r>
            <a:r>
              <a:rPr lang="en-US" altLang="zh-CN" sz="2600" b="1" dirty="0" smtClean="0">
                <a:latin typeface="Times New Roman" panose="02020603050405020304" pitchFamily="18" charset="0"/>
                <a:cs typeface="Times New Roman" panose="02020603050405020304" pitchFamily="18" charset="0"/>
              </a:rPr>
              <a:t>,</a:t>
            </a:r>
            <a:r>
              <a:rPr lang="zh-CN" altLang="en-US" sz="2600" b="1" dirty="0" smtClean="0">
                <a:latin typeface="Times New Roman" panose="02020603050405020304" pitchFamily="18" charset="0"/>
                <a:cs typeface="Times New Roman" panose="02020603050405020304" pitchFamily="18" charset="0"/>
              </a:rPr>
              <a:t>流管中一段流体处在</a:t>
            </a:r>
            <a:r>
              <a:rPr lang="en-US" altLang="zh-CN" sz="2600" b="1" i="1" dirty="0">
                <a:latin typeface="Times New Roman" panose="02020603050405020304" pitchFamily="18" charset="0"/>
                <a:cs typeface="Times New Roman" panose="02020603050405020304" pitchFamily="18" charset="0"/>
              </a:rPr>
              <a:t>a</a:t>
            </a:r>
            <a:r>
              <a:rPr lang="en-US" altLang="zh-CN" sz="2600" b="1" baseline="-25000" dirty="0">
                <a:latin typeface="Times New Roman" panose="02020603050405020304" pitchFamily="18" charset="0"/>
                <a:cs typeface="Times New Roman" panose="02020603050405020304" pitchFamily="18" charset="0"/>
              </a:rPr>
              <a:t>1</a:t>
            </a:r>
            <a:r>
              <a:rPr lang="en-US" altLang="zh-CN" sz="2600" b="1" i="1" dirty="0">
                <a:latin typeface="Times New Roman" panose="02020603050405020304" pitchFamily="18" charset="0"/>
                <a:cs typeface="Times New Roman" panose="02020603050405020304" pitchFamily="18" charset="0"/>
              </a:rPr>
              <a:t>a</a:t>
            </a:r>
            <a:r>
              <a:rPr lang="en-US" altLang="zh-CN" sz="2600" b="1" baseline="-25000" dirty="0">
                <a:latin typeface="Times New Roman" panose="02020603050405020304" pitchFamily="18" charset="0"/>
                <a:cs typeface="Times New Roman" panose="02020603050405020304" pitchFamily="18" charset="0"/>
              </a:rPr>
              <a:t>2</a:t>
            </a:r>
            <a:r>
              <a:rPr lang="zh-CN" altLang="en-US" sz="2600" b="1" dirty="0" smtClean="0">
                <a:latin typeface="Times New Roman" panose="02020603050405020304" pitchFamily="18" charset="0"/>
                <a:cs typeface="Times New Roman" panose="02020603050405020304" pitchFamily="18" charset="0"/>
              </a:rPr>
              <a:t>位置；经过</a:t>
            </a:r>
            <a:r>
              <a:rPr lang="en-US" altLang="zh-CN" sz="2600" b="1" dirty="0" err="1">
                <a:latin typeface="Times New Roman" panose="02020603050405020304" pitchFamily="18" charset="0"/>
                <a:cs typeface="Times New Roman" panose="02020603050405020304" pitchFamily="18" charset="0"/>
              </a:rPr>
              <a:t>Δ</a:t>
            </a:r>
            <a:r>
              <a:rPr lang="en-US" altLang="zh-CN" sz="2600" b="1" i="1" dirty="0" err="1">
                <a:latin typeface="Times New Roman" panose="02020603050405020304" pitchFamily="18" charset="0"/>
                <a:cs typeface="Times New Roman" panose="02020603050405020304" pitchFamily="18" charset="0"/>
              </a:rPr>
              <a:t>t</a:t>
            </a:r>
            <a:endParaRPr lang="zh-CN" altLang="zh-CN" sz="2600" b="1" dirty="0">
              <a:latin typeface="Times New Roman" panose="02020603050405020304" pitchFamily="18" charset="0"/>
              <a:cs typeface="Times New Roman" panose="02020603050405020304" pitchFamily="18" charset="0"/>
            </a:endParaRPr>
          </a:p>
          <a:p>
            <a:pPr marL="0" indent="0">
              <a:lnSpc>
                <a:spcPct val="150000"/>
              </a:lnSpc>
              <a:buNone/>
            </a:pPr>
            <a:r>
              <a:rPr lang="zh-CN" altLang="en-US" sz="2600" b="1" dirty="0" smtClean="0">
                <a:latin typeface="Times New Roman" panose="02020603050405020304" pitchFamily="18" charset="0"/>
                <a:cs typeface="Times New Roman" panose="02020603050405020304" pitchFamily="18" charset="0"/>
              </a:rPr>
              <a:t>时间，这段流体达到</a:t>
            </a:r>
            <a:r>
              <a:rPr lang="en-US" altLang="zh-CN" sz="2600" b="1" i="1" dirty="0" smtClean="0">
                <a:latin typeface="Times New Roman" panose="02020603050405020304" pitchFamily="18" charset="0"/>
                <a:cs typeface="Times New Roman" panose="02020603050405020304" pitchFamily="18" charset="0"/>
              </a:rPr>
              <a:t>b</a:t>
            </a:r>
            <a:r>
              <a:rPr lang="en-US" altLang="zh-CN" sz="2600" b="1" baseline="-25000" dirty="0" smtClean="0">
                <a:latin typeface="Times New Roman" panose="02020603050405020304" pitchFamily="18" charset="0"/>
                <a:cs typeface="Times New Roman" panose="02020603050405020304" pitchFamily="18" charset="0"/>
              </a:rPr>
              <a:t>1</a:t>
            </a:r>
            <a:r>
              <a:rPr lang="en-US" altLang="zh-CN" sz="2600" b="1" i="1" dirty="0" smtClean="0">
                <a:latin typeface="Times New Roman" panose="02020603050405020304" pitchFamily="18" charset="0"/>
                <a:cs typeface="Times New Roman" panose="02020603050405020304" pitchFamily="18" charset="0"/>
              </a:rPr>
              <a:t>b</a:t>
            </a:r>
            <a:r>
              <a:rPr lang="en-US" altLang="zh-CN" sz="2600" b="1" baseline="-25000" dirty="0" smtClean="0">
                <a:latin typeface="Times New Roman" panose="02020603050405020304" pitchFamily="18" charset="0"/>
                <a:cs typeface="Times New Roman" panose="02020603050405020304" pitchFamily="18" charset="0"/>
              </a:rPr>
              <a:t>2</a:t>
            </a:r>
            <a:r>
              <a:rPr lang="zh-CN" altLang="en-US" sz="2600" b="1" dirty="0" smtClean="0">
                <a:latin typeface="Times New Roman" panose="02020603050405020304" pitchFamily="18" charset="0"/>
                <a:cs typeface="Times New Roman" panose="02020603050405020304" pitchFamily="18" charset="0"/>
              </a:rPr>
              <a:t>位置。</a:t>
            </a:r>
            <a:endParaRPr lang="en-US" altLang="zh-CN" sz="2600" b="1" dirty="0" smtClean="0">
              <a:latin typeface="Times New Roman" panose="02020603050405020304" pitchFamily="18" charset="0"/>
              <a:cs typeface="Times New Roman" panose="02020603050405020304" pitchFamily="18" charset="0"/>
            </a:endParaRPr>
          </a:p>
          <a:p>
            <a:pPr marL="0" indent="0">
              <a:lnSpc>
                <a:spcPct val="150000"/>
              </a:lnSpc>
              <a:buNone/>
            </a:pPr>
            <a:r>
              <a:rPr lang="en-US" altLang="zh-CN" sz="2600" b="1" dirty="0" smtClean="0">
                <a:latin typeface="+mn-ea"/>
              </a:rPr>
              <a:t>    </a:t>
            </a:r>
            <a:r>
              <a:rPr lang="zh-CN" altLang="en-US" sz="2600" b="1" dirty="0" smtClean="0">
                <a:solidFill>
                  <a:srgbClr val="0000CC"/>
                </a:solidFill>
                <a:latin typeface="+mn-ea"/>
              </a:rPr>
              <a:t>压力</a:t>
            </a:r>
            <a:r>
              <a:rPr lang="en-US" altLang="zh-CN" sz="2600" b="1" i="1" dirty="0" smtClean="0">
                <a:solidFill>
                  <a:srgbClr val="0000CC"/>
                </a:solidFill>
                <a:latin typeface="Times New Roman" panose="02020603050405020304" pitchFamily="18" charset="0"/>
                <a:cs typeface="Times New Roman" panose="02020603050405020304" pitchFamily="18" charset="0"/>
              </a:rPr>
              <a:t>p</a:t>
            </a:r>
            <a:r>
              <a:rPr lang="en-US" altLang="zh-CN" sz="2600" b="1" baseline="-25000" dirty="0" smtClean="0">
                <a:solidFill>
                  <a:srgbClr val="0000CC"/>
                </a:solidFill>
                <a:latin typeface="Times New Roman" panose="02020603050405020304" pitchFamily="18" charset="0"/>
                <a:cs typeface="Times New Roman" panose="02020603050405020304" pitchFamily="18" charset="0"/>
              </a:rPr>
              <a:t>1</a:t>
            </a:r>
            <a:r>
              <a:rPr lang="zh-CN" altLang="en-US" sz="2600" b="1" dirty="0" smtClean="0">
                <a:solidFill>
                  <a:srgbClr val="0000CC"/>
                </a:solidFill>
                <a:latin typeface="Times New Roman" panose="02020603050405020304" pitchFamily="18" charset="0"/>
                <a:cs typeface="Times New Roman" panose="02020603050405020304" pitchFamily="18" charset="0"/>
              </a:rPr>
              <a:t>做正功，</a:t>
            </a:r>
            <a:r>
              <a:rPr lang="en-US" altLang="zh-CN" sz="2600" b="1" i="1" dirty="0" smtClean="0">
                <a:solidFill>
                  <a:srgbClr val="0000CC"/>
                </a:solidFill>
                <a:latin typeface="Times New Roman" panose="02020603050405020304" pitchFamily="18" charset="0"/>
                <a:cs typeface="Times New Roman" panose="02020603050405020304" pitchFamily="18" charset="0"/>
              </a:rPr>
              <a:t>p</a:t>
            </a:r>
            <a:r>
              <a:rPr lang="en-US" altLang="zh-CN" sz="2600" b="1" baseline="-25000" dirty="0" smtClean="0">
                <a:solidFill>
                  <a:srgbClr val="0000CC"/>
                </a:solidFill>
                <a:latin typeface="Times New Roman" panose="02020603050405020304" pitchFamily="18" charset="0"/>
                <a:cs typeface="Times New Roman" panose="02020603050405020304" pitchFamily="18" charset="0"/>
              </a:rPr>
              <a:t>2</a:t>
            </a:r>
            <a:r>
              <a:rPr lang="zh-CN" altLang="en-US" sz="2600" b="1" dirty="0" smtClean="0">
                <a:solidFill>
                  <a:srgbClr val="0000CC"/>
                </a:solidFill>
                <a:latin typeface="Times New Roman" panose="02020603050405020304" pitchFamily="18" charset="0"/>
                <a:cs typeface="Times New Roman" panose="02020603050405020304" pitchFamily="18" charset="0"/>
              </a:rPr>
              <a:t>做负功，</a:t>
            </a:r>
            <a:endParaRPr lang="en-US" altLang="zh-CN" sz="2600" b="1" dirty="0" smtClean="0">
              <a:solidFill>
                <a:srgbClr val="0000CC"/>
              </a:solidFill>
              <a:latin typeface="Times New Roman" panose="02020603050405020304" pitchFamily="18" charset="0"/>
              <a:cs typeface="Times New Roman" panose="02020603050405020304" pitchFamily="18" charset="0"/>
            </a:endParaRPr>
          </a:p>
          <a:p>
            <a:pPr marL="0" indent="0">
              <a:lnSpc>
                <a:spcPct val="150000"/>
              </a:lnSpc>
              <a:buNone/>
            </a:pPr>
            <a:r>
              <a:rPr lang="zh-CN" altLang="en-US" sz="2600" b="1" dirty="0" smtClean="0">
                <a:latin typeface="Times New Roman" panose="02020603050405020304" pitchFamily="18" charset="0"/>
                <a:cs typeface="Times New Roman" panose="02020603050405020304" pitchFamily="18" charset="0"/>
              </a:rPr>
              <a:t>外力的总功为</a:t>
            </a:r>
            <a:endParaRPr lang="en-US" altLang="zh-CN" sz="2600" b="1" dirty="0" smtClean="0">
              <a:latin typeface="Times New Roman" panose="02020603050405020304" pitchFamily="18" charset="0"/>
              <a:cs typeface="Times New Roman" panose="02020603050405020304" pitchFamily="18" charset="0"/>
            </a:endParaRPr>
          </a:p>
          <a:p>
            <a:pPr marL="0" indent="0">
              <a:lnSpc>
                <a:spcPct val="150000"/>
              </a:lnSpc>
              <a:buNone/>
            </a:pPr>
            <a:endParaRPr lang="en-US" altLang="zh-CN" sz="2600" b="1" dirty="0">
              <a:solidFill>
                <a:srgbClr val="0000CC"/>
              </a:solidFill>
              <a:latin typeface="+mn-ea"/>
            </a:endParaRPr>
          </a:p>
          <a:p>
            <a:pPr marL="0" indent="0">
              <a:lnSpc>
                <a:spcPct val="150000"/>
              </a:lnSpc>
              <a:buNone/>
            </a:pPr>
            <a:endParaRPr lang="en-US" altLang="zh-CN" sz="2600" b="1" dirty="0" smtClean="0">
              <a:solidFill>
                <a:srgbClr val="0000CC"/>
              </a:solidFill>
              <a:latin typeface="+mn-ea"/>
            </a:endParaRPr>
          </a:p>
          <a:p>
            <a:pPr marL="0" indent="0">
              <a:lnSpc>
                <a:spcPct val="150000"/>
              </a:lnSpc>
              <a:buNone/>
            </a:pPr>
            <a:r>
              <a:rPr lang="zh-CN" altLang="en-US" sz="2600" b="1" dirty="0">
                <a:latin typeface="+mn-ea"/>
              </a:rPr>
              <a:t>上</a:t>
            </a:r>
            <a:r>
              <a:rPr lang="zh-CN" altLang="en-US" sz="2600" b="1" dirty="0" smtClean="0">
                <a:latin typeface="+mn-ea"/>
              </a:rPr>
              <a:t>式利用了稳流的特点</a:t>
            </a:r>
            <a:r>
              <a:rPr lang="zh-CN" altLang="en-US" sz="2600" b="1" dirty="0" smtClean="0">
                <a:latin typeface="Times New Roman" panose="02020603050405020304" pitchFamily="18" charset="0"/>
                <a:cs typeface="Times New Roman" panose="02020603050405020304" pitchFamily="18" charset="0"/>
              </a:rPr>
              <a:t>，</a:t>
            </a:r>
            <a:r>
              <a:rPr lang="en-US" altLang="zh-CN" sz="2600" b="1" i="1" dirty="0">
                <a:latin typeface="Times New Roman" panose="02020603050405020304" pitchFamily="18" charset="0"/>
                <a:cs typeface="Times New Roman" panose="02020603050405020304" pitchFamily="18" charset="0"/>
              </a:rPr>
              <a:t> </a:t>
            </a:r>
            <a:r>
              <a:rPr lang="en-US" altLang="zh-CN" sz="2600" b="1" i="1" dirty="0" smtClean="0">
                <a:latin typeface="Times New Roman" panose="02020603050405020304" pitchFamily="18" charset="0"/>
                <a:cs typeface="Times New Roman" panose="02020603050405020304" pitchFamily="18" charset="0"/>
              </a:rPr>
              <a:t>a</a:t>
            </a:r>
            <a:r>
              <a:rPr lang="en-US" altLang="zh-CN" sz="2600" b="1" baseline="-25000" dirty="0" smtClean="0">
                <a:latin typeface="Times New Roman" panose="02020603050405020304" pitchFamily="18" charset="0"/>
                <a:cs typeface="Times New Roman" panose="02020603050405020304" pitchFamily="18" charset="0"/>
              </a:rPr>
              <a:t>1</a:t>
            </a:r>
            <a:r>
              <a:rPr lang="en-US" altLang="zh-CN" sz="2600" b="1" i="1" dirty="0" smtClean="0">
                <a:latin typeface="Times New Roman" panose="02020603050405020304" pitchFamily="18" charset="0"/>
                <a:cs typeface="Times New Roman" panose="02020603050405020304" pitchFamily="18" charset="0"/>
              </a:rPr>
              <a:t>b</a:t>
            </a:r>
            <a:r>
              <a:rPr lang="en-US" altLang="zh-CN" sz="2600" b="1" baseline="-25000" dirty="0" smtClean="0">
                <a:latin typeface="Times New Roman" panose="02020603050405020304" pitchFamily="18" charset="0"/>
                <a:cs typeface="Times New Roman" panose="02020603050405020304" pitchFamily="18" charset="0"/>
              </a:rPr>
              <a:t>1</a:t>
            </a:r>
            <a:r>
              <a:rPr lang="zh-CN" altLang="en-US" sz="2600" b="1" dirty="0" smtClean="0">
                <a:latin typeface="Times New Roman" panose="02020603050405020304" pitchFamily="18" charset="0"/>
                <a:cs typeface="Times New Roman" panose="02020603050405020304" pitchFamily="18" charset="0"/>
              </a:rPr>
              <a:t>和</a:t>
            </a:r>
            <a:r>
              <a:rPr lang="en-US" altLang="zh-CN" sz="2600" b="1" i="1" dirty="0" smtClean="0">
                <a:latin typeface="Times New Roman" panose="02020603050405020304" pitchFamily="18" charset="0"/>
                <a:cs typeface="Times New Roman" panose="02020603050405020304" pitchFamily="18" charset="0"/>
              </a:rPr>
              <a:t>a</a:t>
            </a:r>
            <a:r>
              <a:rPr lang="en-US" altLang="zh-CN" sz="2600" b="1" baseline="-25000" dirty="0" smtClean="0">
                <a:latin typeface="Times New Roman" panose="02020603050405020304" pitchFamily="18" charset="0"/>
                <a:cs typeface="Times New Roman" panose="02020603050405020304" pitchFamily="18" charset="0"/>
              </a:rPr>
              <a:t>2</a:t>
            </a:r>
            <a:r>
              <a:rPr lang="en-US" altLang="zh-CN" sz="2600" b="1" i="1" dirty="0">
                <a:latin typeface="Times New Roman" panose="02020603050405020304" pitchFamily="18" charset="0"/>
                <a:cs typeface="Times New Roman" panose="02020603050405020304" pitchFamily="18" charset="0"/>
              </a:rPr>
              <a:t>b</a:t>
            </a:r>
            <a:r>
              <a:rPr lang="en-US" altLang="zh-CN" sz="2600" b="1" baseline="-25000" dirty="0">
                <a:latin typeface="Times New Roman" panose="02020603050405020304" pitchFamily="18" charset="0"/>
                <a:cs typeface="Times New Roman" panose="02020603050405020304" pitchFamily="18" charset="0"/>
              </a:rPr>
              <a:t>2</a:t>
            </a:r>
            <a:r>
              <a:rPr lang="zh-CN" altLang="en-US" sz="2600" b="1" dirty="0" smtClean="0">
                <a:latin typeface="Times New Roman" panose="02020603050405020304" pitchFamily="18" charset="0"/>
                <a:cs typeface="Times New Roman" panose="02020603050405020304" pitchFamily="18" charset="0"/>
              </a:rPr>
              <a:t>两段体积相等</a:t>
            </a:r>
            <a:r>
              <a:rPr lang="zh-CN" altLang="en-US" sz="2600" b="1" dirty="0" smtClean="0">
                <a:latin typeface="+mn-ea"/>
              </a:rPr>
              <a:t>。</a:t>
            </a:r>
            <a:endParaRPr lang="en-US" altLang="zh-CN" sz="2600" b="1" dirty="0" smtClean="0">
              <a:latin typeface="+mn-ea"/>
            </a:endParaRPr>
          </a:p>
          <a:p>
            <a:pPr marL="0" indent="0">
              <a:lnSpc>
                <a:spcPct val="150000"/>
              </a:lnSpc>
              <a:buNone/>
            </a:pPr>
            <a:endParaRPr lang="en-US" altLang="zh-CN" sz="2600" dirty="0" smtClean="0">
              <a:latin typeface="+mn-ea"/>
            </a:endParaRPr>
          </a:p>
          <a:p>
            <a:pPr marL="0" indent="0">
              <a:lnSpc>
                <a:spcPct val="150000"/>
              </a:lnSpc>
              <a:buNone/>
            </a:pPr>
            <a:endParaRPr lang="zh-CN" altLang="en-US" sz="2400" dirty="0">
              <a:latin typeface="+mn-ea"/>
            </a:endParaRPr>
          </a:p>
        </p:txBody>
      </p:sp>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5724128" y="1537495"/>
            <a:ext cx="2600325" cy="3152775"/>
          </a:xfrm>
          <a:prstGeom prst="rect">
            <a:avLst/>
          </a:prstGeom>
        </p:spPr>
      </p:pic>
      <p:pic>
        <p:nvPicPr>
          <p:cNvPr id="2" name="图片 1"/>
          <p:cNvPicPr>
            <a:picLocks noChangeAspect="1"/>
          </p:cNvPicPr>
          <p:nvPr/>
        </p:nvPicPr>
        <p:blipFill>
          <a:blip r:embed="rId2"/>
          <a:stretch>
            <a:fillRect/>
          </a:stretch>
        </p:blipFill>
        <p:spPr>
          <a:xfrm>
            <a:off x="1403648" y="3573016"/>
            <a:ext cx="3888432" cy="1266150"/>
          </a:xfrm>
          <a:prstGeom prst="rect">
            <a:avLst/>
          </a:prstGeom>
        </p:spPr>
      </p:pic>
      <p:pic>
        <p:nvPicPr>
          <p:cNvPr id="6" name="图片 5"/>
          <p:cNvPicPr>
            <a:picLocks noChangeAspect="1"/>
          </p:cNvPicPr>
          <p:nvPr/>
        </p:nvPicPr>
        <p:blipFill>
          <a:blip r:embed="rId3"/>
          <a:stretch>
            <a:fillRect/>
          </a:stretch>
        </p:blipFill>
        <p:spPr>
          <a:xfrm>
            <a:off x="1403648" y="5587942"/>
            <a:ext cx="3541218" cy="58902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404664"/>
            <a:ext cx="7886700" cy="5772299"/>
          </a:xfrm>
        </p:spPr>
        <p:txBody>
          <a:bodyPr>
            <a:normAutofit/>
          </a:bodyPr>
          <a:lstStyle/>
          <a:p>
            <a:pPr marL="0" indent="0">
              <a:lnSpc>
                <a:spcPct val="150000"/>
              </a:lnSpc>
              <a:buNone/>
            </a:pPr>
            <a:r>
              <a:rPr lang="zh-CN" altLang="en-US" sz="2400" b="1" dirty="0"/>
              <a:t> </a:t>
            </a:r>
            <a:r>
              <a:rPr lang="zh-CN" altLang="en-US" sz="2400" b="1" dirty="0" smtClean="0"/>
              <a:t>       </a:t>
            </a:r>
            <a:r>
              <a:rPr lang="zh-CN" altLang="en-US" sz="2400" b="1" dirty="0" smtClean="0">
                <a:latin typeface="Times New Roman" panose="02020603050405020304" pitchFamily="18" charset="0"/>
                <a:cs typeface="Times New Roman" panose="02020603050405020304" pitchFamily="18" charset="0"/>
              </a:rPr>
              <a:t>对稳流，</a:t>
            </a:r>
            <a:r>
              <a:rPr lang="en-US" altLang="zh-CN" sz="2400" b="1" i="1" dirty="0" smtClean="0">
                <a:latin typeface="Times New Roman" panose="02020603050405020304" pitchFamily="18" charset="0"/>
                <a:cs typeface="Times New Roman" panose="02020603050405020304" pitchFamily="18" charset="0"/>
              </a:rPr>
              <a:t>b</a:t>
            </a:r>
            <a:r>
              <a:rPr lang="en-US" altLang="zh-CN" sz="2400" b="1" baseline="-25000" dirty="0" smtClean="0">
                <a:latin typeface="Times New Roman" panose="02020603050405020304" pitchFamily="18" charset="0"/>
                <a:cs typeface="Times New Roman" panose="02020603050405020304" pitchFamily="18" charset="0"/>
              </a:rPr>
              <a:t>1</a:t>
            </a:r>
            <a:r>
              <a:rPr lang="en-US" altLang="zh-CN" sz="2400" b="1" i="1" dirty="0">
                <a:latin typeface="Times New Roman" panose="02020603050405020304" pitchFamily="18" charset="0"/>
                <a:cs typeface="Times New Roman" panose="02020603050405020304" pitchFamily="18" charset="0"/>
              </a:rPr>
              <a:t>a</a:t>
            </a:r>
            <a:r>
              <a:rPr lang="en-US" altLang="zh-CN" sz="2400" b="1" baseline="-25000" dirty="0">
                <a:latin typeface="Times New Roman" panose="02020603050405020304" pitchFamily="18" charset="0"/>
                <a:cs typeface="Times New Roman" panose="02020603050405020304" pitchFamily="18" charset="0"/>
              </a:rPr>
              <a:t>2</a:t>
            </a:r>
            <a:r>
              <a:rPr lang="zh-CN" altLang="en-US" sz="2400" b="1" dirty="0" smtClean="0">
                <a:latin typeface="Times New Roman" panose="02020603050405020304" pitchFamily="18" charset="0"/>
                <a:cs typeface="Times New Roman" panose="02020603050405020304" pitchFamily="18" charset="0"/>
              </a:rPr>
              <a:t>间流体的动能和重力势能不变，只需考虑质量为</a:t>
            </a:r>
            <a:r>
              <a:rPr lang="en-US" altLang="zh-CN" sz="2400" b="1" i="1" dirty="0" smtClean="0">
                <a:latin typeface="Times New Roman" panose="02020603050405020304" pitchFamily="18" charset="0"/>
                <a:cs typeface="Times New Roman" panose="02020603050405020304" pitchFamily="18" charset="0"/>
              </a:rPr>
              <a:t>m=</a:t>
            </a:r>
            <a:r>
              <a:rPr lang="en-US" altLang="zh-CN" sz="2400" b="1" i="1" dirty="0" err="1" smtClean="0">
                <a:latin typeface="Times New Roman" panose="02020603050405020304" pitchFamily="18" charset="0"/>
                <a:cs typeface="Times New Roman" panose="02020603050405020304" pitchFamily="18" charset="0"/>
              </a:rPr>
              <a:t>ρ</a:t>
            </a:r>
            <a:r>
              <a:rPr lang="en-US" altLang="zh-CN" sz="2400" b="1" dirty="0" err="1" smtClean="0">
                <a:latin typeface="Times New Roman" panose="02020603050405020304" pitchFamily="18" charset="0"/>
                <a:cs typeface="Times New Roman" panose="02020603050405020304" pitchFamily="18" charset="0"/>
              </a:rPr>
              <a:t>Δ</a:t>
            </a:r>
            <a:r>
              <a:rPr lang="en-US" altLang="zh-CN" sz="2400" b="1" i="1" dirty="0" err="1" smtClean="0">
                <a:latin typeface="Times New Roman" panose="02020603050405020304" pitchFamily="18" charset="0"/>
                <a:cs typeface="Times New Roman" panose="02020603050405020304" pitchFamily="18" charset="0"/>
              </a:rPr>
              <a:t>V</a:t>
            </a:r>
            <a:r>
              <a:rPr lang="zh-CN" altLang="en-US" sz="2400" b="1" dirty="0" smtClean="0">
                <a:latin typeface="Times New Roman" panose="02020603050405020304" pitchFamily="18" charset="0"/>
                <a:cs typeface="Times New Roman" panose="02020603050405020304" pitchFamily="18" charset="0"/>
              </a:rPr>
              <a:t>的</a:t>
            </a:r>
            <a:r>
              <a:rPr lang="en-US" altLang="zh-CN" sz="2400" b="1" i="1" dirty="0">
                <a:latin typeface="Times New Roman" panose="02020603050405020304" pitchFamily="18" charset="0"/>
                <a:cs typeface="Times New Roman" panose="02020603050405020304" pitchFamily="18" charset="0"/>
              </a:rPr>
              <a:t>a</a:t>
            </a:r>
            <a:r>
              <a:rPr lang="en-US" altLang="zh-CN" sz="2400" b="1" baseline="-25000" dirty="0">
                <a:latin typeface="Times New Roman" panose="02020603050405020304" pitchFamily="18" charset="0"/>
                <a:cs typeface="Times New Roman" panose="02020603050405020304" pitchFamily="18" charset="0"/>
              </a:rPr>
              <a:t>1</a:t>
            </a:r>
            <a:r>
              <a:rPr lang="en-US" altLang="zh-CN" sz="2400" b="1" i="1" dirty="0">
                <a:latin typeface="Times New Roman" panose="02020603050405020304" pitchFamily="18" charset="0"/>
                <a:cs typeface="Times New Roman" panose="02020603050405020304" pitchFamily="18" charset="0"/>
              </a:rPr>
              <a:t>b</a:t>
            </a:r>
            <a:r>
              <a:rPr lang="en-US" altLang="zh-CN" sz="2400" b="1" baseline="-25000" dirty="0">
                <a:latin typeface="Times New Roman" panose="02020603050405020304" pitchFamily="18" charset="0"/>
                <a:cs typeface="Times New Roman" panose="02020603050405020304" pitchFamily="18" charset="0"/>
              </a:rPr>
              <a:t>1</a:t>
            </a:r>
            <a:r>
              <a:rPr lang="zh-CN" altLang="en-US" sz="2400" b="1" dirty="0">
                <a:latin typeface="Times New Roman" panose="02020603050405020304" pitchFamily="18" charset="0"/>
                <a:cs typeface="Times New Roman" panose="02020603050405020304" pitchFamily="18" charset="0"/>
              </a:rPr>
              <a:t>和</a:t>
            </a:r>
            <a:r>
              <a:rPr lang="en-US" altLang="zh-CN" sz="2400" b="1" i="1" dirty="0" smtClean="0">
                <a:latin typeface="Times New Roman" panose="02020603050405020304" pitchFamily="18" charset="0"/>
                <a:cs typeface="Times New Roman" panose="02020603050405020304" pitchFamily="18" charset="0"/>
              </a:rPr>
              <a:t>a</a:t>
            </a:r>
            <a:r>
              <a:rPr lang="en-US" altLang="zh-CN" sz="2400" b="1" baseline="-25000" dirty="0" smtClean="0">
                <a:latin typeface="Times New Roman" panose="02020603050405020304" pitchFamily="18" charset="0"/>
                <a:cs typeface="Times New Roman" panose="02020603050405020304" pitchFamily="18" charset="0"/>
              </a:rPr>
              <a:t>2</a:t>
            </a:r>
            <a:r>
              <a:rPr lang="en-US" altLang="zh-CN" sz="2400" b="1" i="1" dirty="0" smtClean="0">
                <a:latin typeface="Times New Roman" panose="02020603050405020304" pitchFamily="18" charset="0"/>
                <a:cs typeface="Times New Roman" panose="02020603050405020304" pitchFamily="18" charset="0"/>
              </a:rPr>
              <a:t>b</a:t>
            </a:r>
            <a:r>
              <a:rPr lang="en-US" altLang="zh-CN" sz="2400" b="1" baseline="-25000" dirty="0" smtClean="0">
                <a:latin typeface="Times New Roman" panose="02020603050405020304" pitchFamily="18" charset="0"/>
                <a:cs typeface="Times New Roman" panose="02020603050405020304" pitchFamily="18" charset="0"/>
              </a:rPr>
              <a:t>2</a:t>
            </a:r>
            <a:r>
              <a:rPr lang="zh-CN" altLang="en-US" sz="2400" b="1" dirty="0" smtClean="0">
                <a:latin typeface="Times New Roman" panose="02020603050405020304" pitchFamily="18" charset="0"/>
                <a:cs typeface="Times New Roman" panose="02020603050405020304" pitchFamily="18" charset="0"/>
              </a:rPr>
              <a:t>两段流体的机械能的改变：</a:t>
            </a:r>
            <a:endParaRPr lang="en-US" altLang="zh-CN" sz="2400" b="1" dirty="0" smtClean="0">
              <a:latin typeface="Times New Roman" panose="02020603050405020304" pitchFamily="18" charset="0"/>
              <a:cs typeface="Times New Roman" panose="02020603050405020304" pitchFamily="18" charset="0"/>
            </a:endParaRPr>
          </a:p>
          <a:p>
            <a:pPr marL="0" indent="0">
              <a:lnSpc>
                <a:spcPct val="150000"/>
              </a:lnSpc>
              <a:buNone/>
            </a:pPr>
            <a:endParaRPr lang="zh-CN" altLang="en-US" sz="2400" b="1"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5923015" y="1843725"/>
            <a:ext cx="2600325" cy="3152775"/>
          </a:xfrm>
          <a:prstGeom prst="rect">
            <a:avLst/>
          </a:prstGeom>
        </p:spPr>
      </p:pic>
      <p:sp>
        <p:nvSpPr>
          <p:cNvPr id="8" name="文本框 7"/>
          <p:cNvSpPr txBox="1"/>
          <p:nvPr/>
        </p:nvSpPr>
        <p:spPr>
          <a:xfrm>
            <a:off x="562624" y="5847655"/>
            <a:ext cx="7609776" cy="461665"/>
          </a:xfrm>
          <a:prstGeom prst="rect">
            <a:avLst/>
          </a:prstGeom>
          <a:noFill/>
        </p:spPr>
        <p:txBody>
          <a:bodyPr wrap="none" rtlCol="0">
            <a:spAutoFit/>
          </a:bodyPr>
          <a:lstStyle/>
          <a:p>
            <a:r>
              <a:rPr lang="zh-CN" altLang="en-US" sz="2400" b="1" dirty="0" smtClean="0">
                <a:solidFill>
                  <a:srgbClr val="C00000"/>
                </a:solidFill>
                <a:latin typeface="黑体" panose="02010609060101010101" pitchFamily="49" charset="-122"/>
                <a:ea typeface="黑体" panose="02010609060101010101" pitchFamily="49" charset="-122"/>
              </a:rPr>
              <a:t>伯努利方程：</a:t>
            </a:r>
            <a:r>
              <a:rPr lang="zh-CN" altLang="en-US" sz="2400" b="1" dirty="0" smtClean="0">
                <a:latin typeface="+mn-ea"/>
                <a:ea typeface="+mn-ea"/>
              </a:rPr>
              <a:t>理想流体流动的机械能守恒的特殊形式。</a:t>
            </a:r>
            <a:endParaRPr lang="zh-CN" altLang="en-US" sz="2400" b="1" dirty="0">
              <a:latin typeface="+mn-ea"/>
              <a:ea typeface="+mn-ea"/>
            </a:endParaRPr>
          </a:p>
        </p:txBody>
      </p:sp>
      <p:pic>
        <p:nvPicPr>
          <p:cNvPr id="11" name="图片 10"/>
          <p:cNvPicPr>
            <a:picLocks noChangeAspect="1"/>
          </p:cNvPicPr>
          <p:nvPr/>
        </p:nvPicPr>
        <p:blipFill>
          <a:blip r:embed="rId2"/>
          <a:stretch>
            <a:fillRect/>
          </a:stretch>
        </p:blipFill>
        <p:spPr>
          <a:xfrm>
            <a:off x="628650" y="4409722"/>
            <a:ext cx="4454233" cy="1144146"/>
          </a:xfrm>
          <a:prstGeom prst="rect">
            <a:avLst/>
          </a:prstGeom>
        </p:spPr>
      </p:pic>
      <p:sp>
        <p:nvSpPr>
          <p:cNvPr id="13" name="矩形 12"/>
          <p:cNvSpPr/>
          <p:nvPr/>
        </p:nvSpPr>
        <p:spPr>
          <a:xfrm>
            <a:off x="1403648" y="4096734"/>
            <a:ext cx="1132040" cy="461665"/>
          </a:xfrm>
          <a:prstGeom prst="rect">
            <a:avLst/>
          </a:prstGeom>
          <a:noFill/>
        </p:spPr>
        <p:txBody>
          <a:bodyPr wrap="none" lIns="91440" tIns="45720" rIns="91440" bIns="45720">
            <a:spAutoFit/>
          </a:bodyPr>
          <a:lstStyle/>
          <a:p>
            <a:pPr algn="ctr"/>
            <a:r>
              <a:rPr lang="zh-CN" altLang="en-US" sz="24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黑体" panose="02010609060101010101" pitchFamily="49" charset="-122"/>
                <a:ea typeface="黑体" panose="02010609060101010101" pitchFamily="49" charset="-122"/>
              </a:rPr>
              <a:t>动压强</a:t>
            </a:r>
            <a:endParaRPr lang="zh-CN" altLang="en-US" sz="2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4" name="矩形 13"/>
          <p:cNvSpPr/>
          <p:nvPr/>
        </p:nvSpPr>
        <p:spPr>
          <a:xfrm>
            <a:off x="280049" y="4105713"/>
            <a:ext cx="1132040" cy="461665"/>
          </a:xfrm>
          <a:prstGeom prst="rect">
            <a:avLst/>
          </a:prstGeom>
          <a:noFill/>
          <a:ln>
            <a:noFill/>
          </a:ln>
        </p:spPr>
        <p:txBody>
          <a:bodyPr wrap="none" lIns="91440" tIns="45720" rIns="91440" bIns="45720">
            <a:spAutoFit/>
          </a:bodyPr>
          <a:lstStyle/>
          <a:p>
            <a:pPr algn="ctr"/>
            <a:r>
              <a:rPr lang="zh-CN" altLang="en-US" sz="2400" dirty="0" smtClean="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静压强</a:t>
            </a:r>
            <a:endParaRPr lang="zh-CN" altLang="en-US" sz="2400" dirty="0">
              <a:ln w="0"/>
              <a:effectLst>
                <a:outerShdw blurRad="38100" dist="19050" dir="2700000" algn="tl" rotWithShape="0">
                  <a:schemeClr val="dk1">
                    <a:alpha val="40000"/>
                  </a:schemeClr>
                </a:outerShdw>
              </a:effectLst>
            </a:endParaRPr>
          </a:p>
        </p:txBody>
      </p:sp>
      <p:sp>
        <p:nvSpPr>
          <p:cNvPr id="2" name="文本框 1"/>
          <p:cNvSpPr txBox="1"/>
          <p:nvPr/>
        </p:nvSpPr>
        <p:spPr>
          <a:xfrm>
            <a:off x="445959" y="5383067"/>
            <a:ext cx="1107996" cy="461665"/>
          </a:xfrm>
          <a:prstGeom prst="rect">
            <a:avLst/>
          </a:prstGeom>
          <a:noFill/>
        </p:spPr>
        <p:txBody>
          <a:bodyPr wrap="none" rtlCol="0">
            <a:spAutoFit/>
          </a:bodyPr>
          <a:lstStyle/>
          <a:p>
            <a:r>
              <a:rPr lang="zh-CN" altLang="en-US" sz="2400" b="1" dirty="0" smtClean="0">
                <a:latin typeface="华文行楷" panose="02010800040101010101" pitchFamily="2" charset="-122"/>
                <a:ea typeface="华文行楷" panose="02010800040101010101" pitchFamily="2" charset="-122"/>
              </a:rPr>
              <a:t>压强能</a:t>
            </a:r>
            <a:endParaRPr lang="zh-CN" altLang="en-US" sz="2400" b="1" dirty="0">
              <a:latin typeface="华文行楷" panose="02010800040101010101" pitchFamily="2" charset="-122"/>
              <a:ea typeface="华文行楷" panose="02010800040101010101" pitchFamily="2" charset="-122"/>
            </a:endParaRPr>
          </a:p>
        </p:txBody>
      </p:sp>
      <p:sp>
        <p:nvSpPr>
          <p:cNvPr id="7" name="文本框 6"/>
          <p:cNvSpPr txBox="1"/>
          <p:nvPr/>
        </p:nvSpPr>
        <p:spPr>
          <a:xfrm>
            <a:off x="1547664" y="5373216"/>
            <a:ext cx="800219" cy="461665"/>
          </a:xfrm>
          <a:prstGeom prst="rect">
            <a:avLst/>
          </a:prstGeom>
          <a:noFill/>
        </p:spPr>
        <p:txBody>
          <a:bodyPr wrap="none" rtlCol="0">
            <a:spAutoFit/>
          </a:bodyPr>
          <a:lstStyle/>
          <a:p>
            <a:r>
              <a:rPr lang="zh-CN" altLang="en-US" sz="2400" dirty="0" smtClean="0">
                <a:solidFill>
                  <a:srgbClr val="0000CC"/>
                </a:solidFill>
                <a:latin typeface="华文行楷" panose="02010800040101010101" pitchFamily="2" charset="-122"/>
                <a:ea typeface="华文行楷" panose="02010800040101010101" pitchFamily="2" charset="-122"/>
              </a:rPr>
              <a:t>动能</a:t>
            </a:r>
            <a:endParaRPr lang="zh-CN" altLang="en-US" sz="2400" dirty="0">
              <a:solidFill>
                <a:srgbClr val="0000CC"/>
              </a:solidFill>
              <a:latin typeface="华文行楷" panose="02010800040101010101" pitchFamily="2" charset="-122"/>
              <a:ea typeface="华文行楷" panose="02010800040101010101" pitchFamily="2" charset="-122"/>
            </a:endParaRPr>
          </a:p>
        </p:txBody>
      </p:sp>
      <p:sp>
        <p:nvSpPr>
          <p:cNvPr id="9" name="文本框 8"/>
          <p:cNvSpPr txBox="1"/>
          <p:nvPr/>
        </p:nvSpPr>
        <p:spPr>
          <a:xfrm>
            <a:off x="2843808" y="5340993"/>
            <a:ext cx="800219" cy="461665"/>
          </a:xfrm>
          <a:prstGeom prst="rect">
            <a:avLst/>
          </a:prstGeom>
          <a:noFill/>
        </p:spPr>
        <p:txBody>
          <a:bodyPr wrap="none" rtlCol="0">
            <a:spAutoFit/>
          </a:bodyPr>
          <a:lstStyle/>
          <a:p>
            <a:r>
              <a:rPr lang="zh-CN" altLang="en-US" sz="2400" dirty="0" smtClean="0">
                <a:solidFill>
                  <a:schemeClr val="accent6">
                    <a:lumMod val="75000"/>
                  </a:schemeClr>
                </a:solidFill>
                <a:latin typeface="华文行楷" panose="02010800040101010101" pitchFamily="2" charset="-122"/>
                <a:ea typeface="华文行楷" panose="02010800040101010101" pitchFamily="2" charset="-122"/>
              </a:rPr>
              <a:t>势能</a:t>
            </a:r>
            <a:endParaRPr lang="zh-CN" altLang="en-US" sz="2400" dirty="0">
              <a:solidFill>
                <a:schemeClr val="accent6">
                  <a:lumMod val="75000"/>
                </a:schemeClr>
              </a:solidFill>
              <a:latin typeface="华文行楷" panose="02010800040101010101" pitchFamily="2" charset="-122"/>
              <a:ea typeface="华文行楷" panose="02010800040101010101" pitchFamily="2" charset="-122"/>
            </a:endParaRPr>
          </a:p>
        </p:txBody>
      </p:sp>
      <p:pic>
        <p:nvPicPr>
          <p:cNvPr id="12" name="图片 11"/>
          <p:cNvPicPr>
            <a:picLocks noChangeAspect="1"/>
          </p:cNvPicPr>
          <p:nvPr/>
        </p:nvPicPr>
        <p:blipFill>
          <a:blip r:embed="rId3"/>
          <a:stretch>
            <a:fillRect/>
          </a:stretch>
        </p:blipFill>
        <p:spPr>
          <a:xfrm>
            <a:off x="5611596" y="5331298"/>
            <a:ext cx="2375040" cy="464874"/>
          </a:xfrm>
          <a:prstGeom prst="rect">
            <a:avLst/>
          </a:prstGeom>
        </p:spPr>
      </p:pic>
      <p:sp>
        <p:nvSpPr>
          <p:cNvPr id="15" name="文本框 14"/>
          <p:cNvSpPr txBox="1"/>
          <p:nvPr/>
        </p:nvSpPr>
        <p:spPr>
          <a:xfrm>
            <a:off x="4054461" y="5334507"/>
            <a:ext cx="800219" cy="461665"/>
          </a:xfrm>
          <a:prstGeom prst="rect">
            <a:avLst/>
          </a:prstGeom>
          <a:noFill/>
        </p:spPr>
        <p:txBody>
          <a:bodyPr wrap="none" rtlCol="0">
            <a:spAutoFit/>
          </a:bodyPr>
          <a:lstStyle/>
          <a:p>
            <a:r>
              <a:rPr lang="zh-CN" altLang="en-US" sz="2400" b="1" dirty="0">
                <a:latin typeface="华文行楷" panose="02010800040101010101" pitchFamily="2" charset="-122"/>
                <a:ea typeface="华文行楷" panose="02010800040101010101" pitchFamily="2" charset="-122"/>
              </a:rPr>
              <a:t>总</a:t>
            </a:r>
            <a:r>
              <a:rPr lang="zh-CN" altLang="en-US" sz="2400" b="1" dirty="0" smtClean="0">
                <a:latin typeface="华文行楷" panose="02010800040101010101" pitchFamily="2" charset="-122"/>
                <a:ea typeface="华文行楷" panose="02010800040101010101" pitchFamily="2" charset="-122"/>
              </a:rPr>
              <a:t>能</a:t>
            </a:r>
            <a:endParaRPr lang="zh-CN" altLang="en-US" sz="2400" b="1" dirty="0">
              <a:latin typeface="华文行楷" panose="02010800040101010101" pitchFamily="2" charset="-122"/>
              <a:ea typeface="华文行楷" panose="02010800040101010101" pitchFamily="2" charset="-122"/>
            </a:endParaRPr>
          </a:p>
        </p:txBody>
      </p:sp>
      <p:sp>
        <p:nvSpPr>
          <p:cNvPr id="16" name="右箭头 15"/>
          <p:cNvSpPr/>
          <p:nvPr/>
        </p:nvSpPr>
        <p:spPr>
          <a:xfrm>
            <a:off x="4953303" y="5461290"/>
            <a:ext cx="562832" cy="1822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4"/>
          <a:stretch>
            <a:fillRect/>
          </a:stretch>
        </p:blipFill>
        <p:spPr>
          <a:xfrm>
            <a:off x="755576" y="1556792"/>
            <a:ext cx="1943213" cy="573866"/>
          </a:xfrm>
          <a:prstGeom prst="rect">
            <a:avLst/>
          </a:prstGeom>
        </p:spPr>
      </p:pic>
      <p:pic>
        <p:nvPicPr>
          <p:cNvPr id="17" name="图片 16"/>
          <p:cNvPicPr>
            <a:picLocks noChangeAspect="1"/>
          </p:cNvPicPr>
          <p:nvPr/>
        </p:nvPicPr>
        <p:blipFill>
          <a:blip r:embed="rId5"/>
          <a:stretch>
            <a:fillRect/>
          </a:stretch>
        </p:blipFill>
        <p:spPr>
          <a:xfrm>
            <a:off x="767409" y="2211645"/>
            <a:ext cx="5172902" cy="1024103"/>
          </a:xfrm>
          <a:prstGeom prst="rect">
            <a:avLst/>
          </a:prstGeom>
        </p:spPr>
      </p:pic>
      <p:pic>
        <p:nvPicPr>
          <p:cNvPr id="18" name="图片 17"/>
          <p:cNvPicPr>
            <a:picLocks noChangeAspect="1"/>
          </p:cNvPicPr>
          <p:nvPr/>
        </p:nvPicPr>
        <p:blipFill>
          <a:blip r:embed="rId6"/>
          <a:stretch>
            <a:fillRect/>
          </a:stretch>
        </p:blipFill>
        <p:spPr>
          <a:xfrm>
            <a:off x="732510" y="3109330"/>
            <a:ext cx="5364610" cy="931397"/>
          </a:xfrm>
          <a:prstGeom prst="rect">
            <a:avLst/>
          </a:prstGeom>
        </p:spPr>
      </p:pic>
      <p:sp>
        <p:nvSpPr>
          <p:cNvPr id="19" name="矩形 18"/>
          <p:cNvSpPr/>
          <p:nvPr/>
        </p:nvSpPr>
        <p:spPr>
          <a:xfrm>
            <a:off x="2521843" y="4119463"/>
            <a:ext cx="1132040" cy="461665"/>
          </a:xfrm>
          <a:prstGeom prst="rect">
            <a:avLst/>
          </a:prstGeom>
          <a:noFill/>
          <a:ln>
            <a:noFill/>
          </a:ln>
        </p:spPr>
        <p:txBody>
          <a:bodyPr wrap="none" lIns="91440" tIns="45720" rIns="91440" bIns="45720">
            <a:spAutoFit/>
          </a:bodyPr>
          <a:lstStyle/>
          <a:p>
            <a:pPr algn="ctr"/>
            <a:r>
              <a:rPr lang="zh-CN" altLang="en-US" sz="2400" dirty="0" smtClean="0">
                <a:ln w="0"/>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静压强</a:t>
            </a:r>
            <a:endParaRPr lang="zh-CN" altLang="en-US" sz="2400" dirty="0">
              <a:ln w="0"/>
              <a:effectLst>
                <a:outerShdw blurRad="38100" dist="19050" dir="2700000" algn="tl" rotWithShape="0">
                  <a:schemeClr val="dk1">
                    <a:alpha val="40000"/>
                  </a:scheme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fill="hold"/>
                                        <p:tgtEl>
                                          <p:spTgt spid="19"/>
                                        </p:tgtEl>
                                        <p:attrNameLst>
                                          <p:attrName>ppt_x</p:attrName>
                                        </p:attrNameLst>
                                      </p:cBhvr>
                                      <p:tavLst>
                                        <p:tav tm="0">
                                          <p:val>
                                            <p:strVal val="#ppt_x"/>
                                          </p:val>
                                        </p:tav>
                                        <p:tav tm="100000">
                                          <p:val>
                                            <p:strVal val="#ppt_x"/>
                                          </p:val>
                                        </p:tav>
                                      </p:tavLst>
                                    </p:anim>
                                    <p:anim calcmode="lin" valueType="num">
                                      <p:cBhvr additive="base">
                                        <p:cTn id="4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500" fill="hold"/>
                                        <p:tgtEl>
                                          <p:spTgt spid="15"/>
                                        </p:tgtEl>
                                        <p:attrNameLst>
                                          <p:attrName>ppt_x</p:attrName>
                                        </p:attrNameLst>
                                      </p:cBhvr>
                                      <p:tavLst>
                                        <p:tav tm="0">
                                          <p:val>
                                            <p:strVal val="#ppt_x"/>
                                          </p:val>
                                        </p:tav>
                                        <p:tav tm="100000">
                                          <p:val>
                                            <p:strVal val="#ppt_x"/>
                                          </p:val>
                                        </p:tav>
                                      </p:tavLst>
                                    </p:anim>
                                    <p:anim calcmode="lin" valueType="num">
                                      <p:cBhvr additive="base">
                                        <p:cTn id="46" dur="500" fill="hold"/>
                                        <p:tgtEl>
                                          <p:spTgt spid="15"/>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500" fill="hold"/>
                                        <p:tgtEl>
                                          <p:spTgt spid="2"/>
                                        </p:tgtEl>
                                        <p:attrNameLst>
                                          <p:attrName>ppt_x</p:attrName>
                                        </p:attrNameLst>
                                      </p:cBhvr>
                                      <p:tavLst>
                                        <p:tav tm="0">
                                          <p:val>
                                            <p:strVal val="#ppt_x"/>
                                          </p:val>
                                        </p:tav>
                                        <p:tav tm="100000">
                                          <p:val>
                                            <p:strVal val="#ppt_x"/>
                                          </p:val>
                                        </p:tav>
                                      </p:tavLst>
                                    </p:anim>
                                    <p:anim calcmode="lin" valueType="num">
                                      <p:cBhvr additive="base">
                                        <p:cTn id="50" dur="500" fill="hold"/>
                                        <p:tgtEl>
                                          <p:spTgt spid="2"/>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anim calcmode="lin" valueType="num">
                                      <p:cBhvr additive="base">
                                        <p:cTn id="53" dur="500" fill="hold"/>
                                        <p:tgtEl>
                                          <p:spTgt spid="7"/>
                                        </p:tgtEl>
                                        <p:attrNameLst>
                                          <p:attrName>ppt_x</p:attrName>
                                        </p:attrNameLst>
                                      </p:cBhvr>
                                      <p:tavLst>
                                        <p:tav tm="0">
                                          <p:val>
                                            <p:strVal val="#ppt_x"/>
                                          </p:val>
                                        </p:tav>
                                        <p:tav tm="100000">
                                          <p:val>
                                            <p:strVal val="#ppt_x"/>
                                          </p:val>
                                        </p:tav>
                                      </p:tavLst>
                                    </p:anim>
                                    <p:anim calcmode="lin" valueType="num">
                                      <p:cBhvr additive="base">
                                        <p:cTn id="54" dur="500" fill="hold"/>
                                        <p:tgtEl>
                                          <p:spTgt spid="7"/>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anim calcmode="lin" valueType="num">
                                      <p:cBhvr additive="base">
                                        <p:cTn id="57" dur="500" fill="hold"/>
                                        <p:tgtEl>
                                          <p:spTgt spid="9"/>
                                        </p:tgtEl>
                                        <p:attrNameLst>
                                          <p:attrName>ppt_x</p:attrName>
                                        </p:attrNameLst>
                                      </p:cBhvr>
                                      <p:tavLst>
                                        <p:tav tm="0">
                                          <p:val>
                                            <p:strVal val="#ppt_x"/>
                                          </p:val>
                                        </p:tav>
                                        <p:tav tm="100000">
                                          <p:val>
                                            <p:strVal val="#ppt_x"/>
                                          </p:val>
                                        </p:tav>
                                      </p:tavLst>
                                    </p:anim>
                                    <p:anim calcmode="lin" valueType="num">
                                      <p:cBhvr additive="base">
                                        <p:cTn id="58" dur="500" fill="hold"/>
                                        <p:tgtEl>
                                          <p:spTgt spid="9"/>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2"/>
                                        </p:tgtEl>
                                        <p:attrNameLst>
                                          <p:attrName>style.visibility</p:attrName>
                                        </p:attrNameLst>
                                      </p:cBhvr>
                                      <p:to>
                                        <p:strVal val="visible"/>
                                      </p:to>
                                    </p:set>
                                    <p:anim calcmode="lin" valueType="num">
                                      <p:cBhvr additive="base">
                                        <p:cTn id="61" dur="500" fill="hold"/>
                                        <p:tgtEl>
                                          <p:spTgt spid="12"/>
                                        </p:tgtEl>
                                        <p:attrNameLst>
                                          <p:attrName>ppt_x</p:attrName>
                                        </p:attrNameLst>
                                      </p:cBhvr>
                                      <p:tavLst>
                                        <p:tav tm="0">
                                          <p:val>
                                            <p:strVal val="#ppt_x"/>
                                          </p:val>
                                        </p:tav>
                                        <p:tav tm="100000">
                                          <p:val>
                                            <p:strVal val="#ppt_x"/>
                                          </p:val>
                                        </p:tav>
                                      </p:tavLst>
                                    </p:anim>
                                    <p:anim calcmode="lin" valueType="num">
                                      <p:cBhvr additive="base">
                                        <p:cTn id="62" dur="500" fill="hold"/>
                                        <p:tgtEl>
                                          <p:spTgt spid="12"/>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additive="base">
                                        <p:cTn id="65" dur="500" fill="hold"/>
                                        <p:tgtEl>
                                          <p:spTgt spid="16"/>
                                        </p:tgtEl>
                                        <p:attrNameLst>
                                          <p:attrName>ppt_x</p:attrName>
                                        </p:attrNameLst>
                                      </p:cBhvr>
                                      <p:tavLst>
                                        <p:tav tm="0">
                                          <p:val>
                                            <p:strVal val="#ppt_x"/>
                                          </p:val>
                                        </p:tav>
                                        <p:tav tm="100000">
                                          <p:val>
                                            <p:strVal val="#ppt_x"/>
                                          </p:val>
                                        </p:tav>
                                      </p:tavLst>
                                    </p:anim>
                                    <p:anim calcmode="lin" valueType="num">
                                      <p:cBhvr additive="base">
                                        <p:cTn id="6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8">
                                            <p:txEl>
                                              <p:pRg st="0" end="0"/>
                                            </p:txEl>
                                          </p:spTgt>
                                        </p:tgtEl>
                                        <p:attrNameLst>
                                          <p:attrName>style.visibility</p:attrName>
                                        </p:attrNameLst>
                                      </p:cBhvr>
                                      <p:to>
                                        <p:strVal val="visible"/>
                                      </p:to>
                                    </p:set>
                                    <p:anim calcmode="lin" valueType="num">
                                      <p:cBhvr additive="base">
                                        <p:cTn id="7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2" grpId="0"/>
      <p:bldP spid="7" grpId="0"/>
      <p:bldP spid="9" grpId="0"/>
      <p:bldP spid="15" grpId="0"/>
      <p:bldP spid="16" grpId="0" animBg="1"/>
      <p:bldP spid="19"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764704"/>
            <a:ext cx="7886700" cy="5412259"/>
          </a:xfrm>
        </p:spPr>
        <p:txBody>
          <a:bodyPr/>
          <a:lstStyle/>
          <a:p>
            <a:pPr marL="0" indent="0">
              <a:lnSpc>
                <a:spcPct val="150000"/>
              </a:lnSpc>
              <a:buNone/>
            </a:pPr>
            <a:r>
              <a:rPr lang="en-US" altLang="zh-CN" sz="2400" b="1" dirty="0" smtClean="0">
                <a:latin typeface="Times New Roman" panose="02020603050405020304" pitchFamily="18" charset="0"/>
                <a:cs typeface="Times New Roman" panose="02020603050405020304" pitchFamily="18" charset="0"/>
              </a:rPr>
              <a:t>(1)</a:t>
            </a:r>
            <a:r>
              <a:rPr lang="zh-CN" altLang="en-US" sz="2400" b="1" dirty="0" smtClean="0">
                <a:latin typeface="Times New Roman" panose="02020603050405020304" pitchFamily="18" charset="0"/>
                <a:cs typeface="Times New Roman" panose="02020603050405020304" pitchFamily="18" charset="0"/>
              </a:rPr>
              <a:t>对不流动的流体这种特殊情况，比如在一大容器中的水，此时</a:t>
            </a:r>
            <a:endParaRPr lang="en-US" altLang="zh-CN" sz="2400" b="1" dirty="0" smtClean="0">
              <a:latin typeface="Times New Roman" panose="02020603050405020304" pitchFamily="18" charset="0"/>
              <a:cs typeface="Times New Roman" panose="02020603050405020304" pitchFamily="18" charset="0"/>
            </a:endParaRPr>
          </a:p>
          <a:p>
            <a:pPr marL="0" indent="0">
              <a:lnSpc>
                <a:spcPct val="150000"/>
              </a:lnSpc>
              <a:buNone/>
            </a:pPr>
            <a:endParaRPr lang="en-US" altLang="zh-CN" sz="2400" b="1" dirty="0" smtClean="0">
              <a:latin typeface="Times New Roman" panose="02020603050405020304" pitchFamily="18" charset="0"/>
              <a:cs typeface="Times New Roman" panose="02020603050405020304" pitchFamily="18" charset="0"/>
            </a:endParaRPr>
          </a:p>
          <a:p>
            <a:pPr marL="0" indent="0">
              <a:lnSpc>
                <a:spcPct val="150000"/>
              </a:lnSpc>
              <a:buNone/>
            </a:pPr>
            <a:endParaRPr lang="en-US" altLang="zh-CN" sz="2400" b="1" dirty="0">
              <a:latin typeface="Times New Roman" panose="02020603050405020304" pitchFamily="18" charset="0"/>
              <a:cs typeface="Times New Roman" panose="02020603050405020304" pitchFamily="18" charset="0"/>
            </a:endParaRPr>
          </a:p>
          <a:p>
            <a:pPr marL="0" indent="0">
              <a:lnSpc>
                <a:spcPct val="150000"/>
              </a:lnSpc>
              <a:buNone/>
            </a:pPr>
            <a:r>
              <a:rPr lang="zh-CN" altLang="en-US" sz="2400" b="1" dirty="0" smtClean="0">
                <a:latin typeface="Times New Roman" panose="02020603050405020304" pitchFamily="18" charset="0"/>
                <a:cs typeface="Times New Roman" panose="02020603050405020304" pitchFamily="18" charset="0"/>
              </a:rPr>
              <a:t>如果用液体的深度</a:t>
            </a:r>
            <a:r>
              <a:rPr lang="en-US" altLang="zh-CN" sz="2400" b="1" i="1" dirty="0" smtClean="0">
                <a:latin typeface="Times New Roman" panose="02020603050405020304" pitchFamily="18" charset="0"/>
                <a:cs typeface="Times New Roman" panose="02020603050405020304" pitchFamily="18" charset="0"/>
              </a:rPr>
              <a:t>D</a:t>
            </a:r>
            <a:r>
              <a:rPr lang="zh-CN" altLang="en-US" sz="2400" b="1" dirty="0" smtClean="0">
                <a:latin typeface="Times New Roman" panose="02020603050405020304" pitchFamily="18" charset="0"/>
                <a:cs typeface="Times New Roman" panose="02020603050405020304" pitchFamily="18" charset="0"/>
              </a:rPr>
              <a:t>来代替高度</a:t>
            </a:r>
            <a:r>
              <a:rPr lang="en-US" altLang="zh-CN" sz="2400" b="1" i="1" dirty="0" smtClean="0">
                <a:latin typeface="Times New Roman" panose="02020603050405020304" pitchFamily="18" charset="0"/>
                <a:cs typeface="Times New Roman" panose="02020603050405020304" pitchFamily="18" charset="0"/>
              </a:rPr>
              <a:t>h</a:t>
            </a:r>
            <a:r>
              <a:rPr lang="en-US" altLang="zh-CN" sz="2400" b="1" dirty="0" smtClean="0">
                <a:latin typeface="Times New Roman" panose="02020603050405020304" pitchFamily="18" charset="0"/>
                <a:cs typeface="Times New Roman" panose="02020603050405020304" pitchFamily="18" charset="0"/>
              </a:rPr>
              <a:t>,</a:t>
            </a:r>
            <a:endParaRPr lang="en-US" altLang="zh-CN" sz="2400" b="1" dirty="0" smtClean="0">
              <a:latin typeface="Times New Roman" panose="02020603050405020304" pitchFamily="18" charset="0"/>
              <a:cs typeface="Times New Roman" panose="02020603050405020304" pitchFamily="18" charset="0"/>
            </a:endParaRPr>
          </a:p>
          <a:p>
            <a:pPr marL="0" indent="0">
              <a:lnSpc>
                <a:spcPct val="150000"/>
              </a:lnSpc>
              <a:buNone/>
            </a:pPr>
            <a:r>
              <a:rPr lang="zh-CN" altLang="en-US" sz="2400" b="1" dirty="0" smtClean="0">
                <a:latin typeface="Times New Roman" panose="02020603050405020304" pitchFamily="18" charset="0"/>
                <a:cs typeface="Times New Roman" panose="02020603050405020304" pitchFamily="18" charset="0"/>
              </a:rPr>
              <a:t>由于</a:t>
            </a:r>
            <a:r>
              <a:rPr lang="en-US" altLang="zh-CN" sz="2400" b="1" i="1" dirty="0" smtClean="0">
                <a:latin typeface="Times New Roman" panose="02020603050405020304" pitchFamily="18" charset="0"/>
                <a:cs typeface="Times New Roman" panose="02020603050405020304" pitchFamily="18" charset="0"/>
              </a:rPr>
              <a:t>D=H-h</a:t>
            </a:r>
            <a:r>
              <a:rPr lang="en-US" altLang="zh-CN" sz="2400" b="1" dirty="0" smtClean="0">
                <a:latin typeface="Times New Roman" panose="02020603050405020304" pitchFamily="18" charset="0"/>
                <a:cs typeface="Times New Roman" panose="02020603050405020304" pitchFamily="18" charset="0"/>
              </a:rPr>
              <a:t>,</a:t>
            </a:r>
            <a:r>
              <a:rPr lang="zh-CN" altLang="en-US" sz="2400" b="1" dirty="0" smtClean="0">
                <a:latin typeface="Times New Roman" panose="02020603050405020304" pitchFamily="18" charset="0"/>
                <a:cs typeface="Times New Roman" panose="02020603050405020304" pitchFamily="18" charset="0"/>
              </a:rPr>
              <a:t>则</a:t>
            </a:r>
            <a:endParaRPr lang="en-US" altLang="zh-CN" sz="2400" b="1" dirty="0" smtClean="0">
              <a:latin typeface="Times New Roman" panose="02020603050405020304" pitchFamily="18" charset="0"/>
              <a:cs typeface="Times New Roman" panose="02020603050405020304" pitchFamily="18" charset="0"/>
            </a:endParaRPr>
          </a:p>
          <a:p>
            <a:pPr marL="0" indent="0">
              <a:lnSpc>
                <a:spcPct val="150000"/>
              </a:lnSpc>
              <a:buNone/>
            </a:pPr>
            <a:endParaRPr lang="en-US" altLang="zh-CN" sz="2400" b="1" dirty="0" smtClean="0">
              <a:latin typeface="Times New Roman" panose="02020603050405020304" pitchFamily="18" charset="0"/>
              <a:cs typeface="Times New Roman" panose="02020603050405020304" pitchFamily="18" charset="0"/>
            </a:endParaRPr>
          </a:p>
          <a:p>
            <a:pPr marL="0" indent="0">
              <a:lnSpc>
                <a:spcPct val="150000"/>
              </a:lnSpc>
              <a:buNone/>
            </a:pPr>
            <a:r>
              <a:rPr lang="zh-CN" altLang="en-US" sz="2400" b="1" dirty="0" smtClean="0">
                <a:latin typeface="Times New Roman" panose="02020603050405020304" pitchFamily="18" charset="0"/>
                <a:cs typeface="Times New Roman" panose="02020603050405020304" pitchFamily="18" charset="0"/>
              </a:rPr>
              <a:t>这就是流体静压强公式。</a:t>
            </a:r>
            <a:endParaRPr lang="en-US" altLang="zh-CN" sz="2400" b="1" dirty="0" smtClean="0">
              <a:latin typeface="Times New Roman" panose="02020603050405020304" pitchFamily="18" charset="0"/>
              <a:cs typeface="Times New Roman" panose="02020603050405020304" pitchFamily="18" charset="0"/>
            </a:endParaRPr>
          </a:p>
          <a:p>
            <a:pPr marL="0" indent="0">
              <a:buNone/>
            </a:pPr>
            <a:endParaRPr lang="zh-CN" altLang="en-US" dirty="0"/>
          </a:p>
        </p:txBody>
      </p:sp>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1216532" y="2026647"/>
            <a:ext cx="3455603" cy="1224136"/>
          </a:xfrm>
          <a:prstGeom prst="rect">
            <a:avLst/>
          </a:prstGeom>
        </p:spPr>
      </p:pic>
      <p:pic>
        <p:nvPicPr>
          <p:cNvPr id="7" name="图片 6"/>
          <p:cNvPicPr>
            <a:picLocks noChangeAspect="1"/>
          </p:cNvPicPr>
          <p:nvPr/>
        </p:nvPicPr>
        <p:blipFill>
          <a:blip r:embed="rId2"/>
          <a:stretch>
            <a:fillRect/>
          </a:stretch>
        </p:blipFill>
        <p:spPr>
          <a:xfrm>
            <a:off x="1267098" y="4581128"/>
            <a:ext cx="3414202" cy="634390"/>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5770" y="2564904"/>
            <a:ext cx="1836579" cy="2217612"/>
          </a:xfrm>
          <a:prstGeom prst="rect">
            <a:avLst/>
          </a:prstGeom>
        </p:spPr>
      </p:pic>
      <p:sp>
        <p:nvSpPr>
          <p:cNvPr id="9" name="椭圆 8"/>
          <p:cNvSpPr/>
          <p:nvPr/>
        </p:nvSpPr>
        <p:spPr>
          <a:xfrm>
            <a:off x="6228184" y="3673710"/>
            <a:ext cx="115330" cy="11533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6246394" y="4170448"/>
            <a:ext cx="115330" cy="11533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上下箭头 10"/>
          <p:cNvSpPr/>
          <p:nvPr/>
        </p:nvSpPr>
        <p:spPr>
          <a:xfrm>
            <a:off x="6258340" y="3470833"/>
            <a:ext cx="45719" cy="202877"/>
          </a:xfrm>
          <a:prstGeom prst="up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上下箭头 11"/>
          <p:cNvSpPr/>
          <p:nvPr/>
        </p:nvSpPr>
        <p:spPr>
          <a:xfrm>
            <a:off x="6445234" y="3478151"/>
            <a:ext cx="45719" cy="814945"/>
          </a:xfrm>
          <a:prstGeom prst="up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上下箭头 12"/>
          <p:cNvSpPr/>
          <p:nvPr/>
        </p:nvSpPr>
        <p:spPr>
          <a:xfrm>
            <a:off x="6087311" y="3673710"/>
            <a:ext cx="45719" cy="1051434"/>
          </a:xfrm>
          <a:prstGeom prst="upDownArrow">
            <a:avLst/>
          </a:prstGeom>
          <a:solidFill>
            <a:srgbClr val="0000CC"/>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上下箭头 13"/>
          <p:cNvSpPr/>
          <p:nvPr/>
        </p:nvSpPr>
        <p:spPr>
          <a:xfrm>
            <a:off x="6285849" y="4285778"/>
            <a:ext cx="45719" cy="439366"/>
          </a:xfrm>
          <a:prstGeom prst="upDownArrow">
            <a:avLst/>
          </a:prstGeom>
          <a:solidFill>
            <a:srgbClr val="0000CC"/>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5" name="矩形 14"/>
              <p:cNvSpPr/>
              <p:nvPr/>
            </p:nvSpPr>
            <p:spPr>
              <a:xfrm>
                <a:off x="5567060" y="3840552"/>
                <a:ext cx="61100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b="1" i="1">
                              <a:latin typeface="Cambria Math" panose="02040503050406030204" pitchFamily="18" charset="0"/>
                            </a:rPr>
                          </m:ctrlPr>
                        </m:sSubPr>
                        <m:e>
                          <m:r>
                            <a:rPr lang="zh-CN" altLang="en-US" sz="2400" b="1" i="1">
                              <a:latin typeface="Cambria Math" panose="02040503050406030204" pitchFamily="18" charset="0"/>
                            </a:rPr>
                            <m:t>𝒉</m:t>
                          </m:r>
                        </m:e>
                        <m:sub>
                          <m:r>
                            <a:rPr lang="zh-CN" altLang="en-US" sz="2400" b="1" i="0">
                              <a:latin typeface="Cambria Math" panose="02040503050406030204" pitchFamily="18" charset="0"/>
                            </a:rPr>
                            <m:t>𝟏</m:t>
                          </m:r>
                        </m:sub>
                      </m:sSub>
                    </m:oMath>
                  </m:oMathPara>
                </a14:m>
                <a:endParaRPr lang="zh-CN" altLang="en-US" sz="2400" dirty="0"/>
              </a:p>
            </p:txBody>
          </p:sp>
        </mc:Choice>
        <mc:Fallback>
          <p:sp>
            <p:nvSpPr>
              <p:cNvPr id="15" name="矩形 14"/>
              <p:cNvSpPr>
                <a:spLocks noRot="1" noChangeAspect="1" noMove="1" noResize="1" noEditPoints="1" noAdjustHandles="1" noChangeArrowheads="1" noChangeShapeType="1" noTextEdit="1"/>
              </p:cNvSpPr>
              <p:nvPr/>
            </p:nvSpPr>
            <p:spPr>
              <a:xfrm>
                <a:off x="5567060" y="3840552"/>
                <a:ext cx="611001" cy="461665"/>
              </a:xfrm>
              <a:prstGeom prst="rect">
                <a:avLst/>
              </a:prstGeom>
              <a:blipFill rotWithShape="1">
                <a:blip r:embed="rId4"/>
                <a:stretch>
                  <a:fillRect b="-2632"/>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6" name="矩形 15"/>
              <p:cNvSpPr/>
              <p:nvPr/>
            </p:nvSpPr>
            <p:spPr>
              <a:xfrm>
                <a:off x="6251985" y="4243945"/>
                <a:ext cx="61100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b="1" i="1">
                              <a:latin typeface="Cambria Math" panose="02040503050406030204" pitchFamily="18" charset="0"/>
                            </a:rPr>
                          </m:ctrlPr>
                        </m:sSubPr>
                        <m:e>
                          <m:r>
                            <a:rPr lang="zh-CN" altLang="en-US" sz="2400" b="1" i="1">
                              <a:latin typeface="Cambria Math" panose="02040503050406030204" pitchFamily="18" charset="0"/>
                            </a:rPr>
                            <m:t>𝒉</m:t>
                          </m:r>
                        </m:e>
                        <m:sub>
                          <m:r>
                            <a:rPr lang="zh-CN" altLang="en-US" sz="2400" b="1" i="0">
                              <a:latin typeface="Cambria Math" panose="02040503050406030204" pitchFamily="18" charset="0"/>
                            </a:rPr>
                            <m:t>𝟐</m:t>
                          </m:r>
                        </m:sub>
                      </m:sSub>
                    </m:oMath>
                  </m:oMathPara>
                </a14:m>
                <a:endParaRPr lang="zh-CN" altLang="en-US" sz="2400" dirty="0"/>
              </a:p>
            </p:txBody>
          </p:sp>
        </mc:Choice>
        <mc:Fallback>
          <p:sp>
            <p:nvSpPr>
              <p:cNvPr id="16" name="矩形 15"/>
              <p:cNvSpPr>
                <a:spLocks noRot="1" noChangeAspect="1" noMove="1" noResize="1" noEditPoints="1" noAdjustHandles="1" noChangeArrowheads="1" noChangeShapeType="1" noTextEdit="1"/>
              </p:cNvSpPr>
              <p:nvPr/>
            </p:nvSpPr>
            <p:spPr>
              <a:xfrm>
                <a:off x="6251985" y="4243945"/>
                <a:ext cx="611001" cy="461665"/>
              </a:xfrm>
              <a:prstGeom prst="rect">
                <a:avLst/>
              </a:prstGeom>
              <a:blipFill rotWithShape="1">
                <a:blip r:embed="rId5"/>
                <a:stretch>
                  <a:fillRect b="-2632"/>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7" name="矩形 16"/>
              <p:cNvSpPr/>
              <p:nvPr/>
            </p:nvSpPr>
            <p:spPr>
              <a:xfrm>
                <a:off x="5724402" y="3250783"/>
                <a:ext cx="64787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b="1" i="1">
                              <a:latin typeface="Cambria Math" panose="02040503050406030204" pitchFamily="18" charset="0"/>
                            </a:rPr>
                          </m:ctrlPr>
                        </m:sSubPr>
                        <m:e>
                          <m:r>
                            <a:rPr lang="zh-CN" altLang="en-US" sz="2400" b="1" i="1">
                              <a:latin typeface="Cambria Math" panose="02040503050406030204" pitchFamily="18" charset="0"/>
                            </a:rPr>
                            <m:t>𝑫</m:t>
                          </m:r>
                        </m:e>
                        <m:sub>
                          <m:r>
                            <a:rPr lang="zh-CN" altLang="en-US" sz="2400" b="1" i="0">
                              <a:latin typeface="Cambria Math" panose="02040503050406030204" pitchFamily="18" charset="0"/>
                            </a:rPr>
                            <m:t>𝟏</m:t>
                          </m:r>
                        </m:sub>
                      </m:sSub>
                    </m:oMath>
                  </m:oMathPara>
                </a14:m>
                <a:endParaRPr lang="zh-CN" altLang="en-US" sz="2400" dirty="0"/>
              </a:p>
            </p:txBody>
          </p:sp>
        </mc:Choice>
        <mc:Fallback>
          <p:sp>
            <p:nvSpPr>
              <p:cNvPr id="17" name="矩形 16"/>
              <p:cNvSpPr>
                <a:spLocks noRot="1" noChangeAspect="1" noMove="1" noResize="1" noEditPoints="1" noAdjustHandles="1" noChangeArrowheads="1" noChangeShapeType="1" noTextEdit="1"/>
              </p:cNvSpPr>
              <p:nvPr/>
            </p:nvSpPr>
            <p:spPr>
              <a:xfrm>
                <a:off x="5724402" y="3250783"/>
                <a:ext cx="647870" cy="461665"/>
              </a:xfrm>
              <a:prstGeom prst="rect">
                <a:avLst/>
              </a:prstGeom>
              <a:blipFill rotWithShape="1">
                <a:blip r:embed="rId6"/>
                <a:stretch>
                  <a:fillRect b="-2632"/>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8" name="矩形 17"/>
              <p:cNvSpPr/>
              <p:nvPr/>
            </p:nvSpPr>
            <p:spPr>
              <a:xfrm>
                <a:off x="6402429" y="3654790"/>
                <a:ext cx="64787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b="1" i="1">
                              <a:latin typeface="Cambria Math" panose="02040503050406030204" pitchFamily="18" charset="0"/>
                            </a:rPr>
                          </m:ctrlPr>
                        </m:sSubPr>
                        <m:e>
                          <m:r>
                            <a:rPr lang="zh-CN" altLang="en-US" sz="2400" b="1" i="1">
                              <a:latin typeface="Cambria Math" panose="02040503050406030204" pitchFamily="18" charset="0"/>
                            </a:rPr>
                            <m:t>𝑫</m:t>
                          </m:r>
                        </m:e>
                        <m:sub>
                          <m:r>
                            <a:rPr lang="zh-CN" altLang="en-US" sz="2400" b="1" i="0">
                              <a:latin typeface="Cambria Math" panose="02040503050406030204" pitchFamily="18" charset="0"/>
                            </a:rPr>
                            <m:t>𝟐</m:t>
                          </m:r>
                        </m:sub>
                      </m:sSub>
                    </m:oMath>
                  </m:oMathPara>
                </a14:m>
                <a:endParaRPr lang="zh-CN" altLang="en-US" sz="2400" dirty="0"/>
              </a:p>
            </p:txBody>
          </p:sp>
        </mc:Choice>
        <mc:Fallback>
          <p:sp>
            <p:nvSpPr>
              <p:cNvPr id="18" name="矩形 17"/>
              <p:cNvSpPr>
                <a:spLocks noRot="1" noChangeAspect="1" noMove="1" noResize="1" noEditPoints="1" noAdjustHandles="1" noChangeArrowheads="1" noChangeShapeType="1" noTextEdit="1"/>
              </p:cNvSpPr>
              <p:nvPr/>
            </p:nvSpPr>
            <p:spPr>
              <a:xfrm>
                <a:off x="6402429" y="3654790"/>
                <a:ext cx="647870" cy="461665"/>
              </a:xfrm>
              <a:prstGeom prst="rect">
                <a:avLst/>
              </a:prstGeom>
              <a:blipFill rotWithShape="1">
                <a:blip r:embed="rId7"/>
                <a:stretch>
                  <a:fillRect b="-2667"/>
                </a:stretch>
              </a:blipFill>
            </p:spPr>
            <p:txBody>
              <a:bodyPr/>
              <a:lstStyle/>
              <a:p>
                <a:r>
                  <a:rPr lang="zh-CN" altLang="en-US">
                    <a:noFill/>
                  </a:rPr>
                  <a:t> </a:t>
                </a:r>
                <a:endParaRPr lang="zh-CN" altLang="en-US">
                  <a:noFill/>
                </a:endParaRPr>
              </a:p>
            </p:txBody>
          </p:sp>
        </mc:Fallback>
      </mc:AlternateContent>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836712"/>
            <a:ext cx="7886700" cy="5340251"/>
          </a:xfrm>
        </p:spPr>
        <p:txBody>
          <a:bodyPr>
            <a:normAutofit/>
          </a:bodyPr>
          <a:lstStyle/>
          <a:p>
            <a:pPr marL="0" indent="0" algn="just">
              <a:lnSpc>
                <a:spcPct val="150000"/>
              </a:lnSpc>
              <a:buNone/>
            </a:pPr>
            <a:r>
              <a:rPr lang="en-US" altLang="zh-CN" sz="2400" b="1" dirty="0">
                <a:latin typeface="Times New Roman" panose="02020603050405020304" pitchFamily="18" charset="0"/>
                <a:cs typeface="Times New Roman" panose="02020603050405020304" pitchFamily="18" charset="0"/>
              </a:rPr>
              <a:t>(1)</a:t>
            </a:r>
            <a:r>
              <a:rPr lang="zh-CN" altLang="en-US" sz="2400" b="1" dirty="0">
                <a:latin typeface="Times New Roman" panose="02020603050405020304" pitchFamily="18" charset="0"/>
                <a:cs typeface="Times New Roman" panose="02020603050405020304" pitchFamily="18" charset="0"/>
              </a:rPr>
              <a:t>万有引力</a:t>
            </a:r>
            <a:r>
              <a:rPr lang="zh-CN" altLang="en-US" sz="2400" b="1" dirty="0" smtClean="0">
                <a:latin typeface="Times New Roman" panose="02020603050405020304" pitchFamily="18" charset="0"/>
                <a:cs typeface="Times New Roman" panose="02020603050405020304" pitchFamily="18" charset="0"/>
              </a:rPr>
              <a:t>做功</a:t>
            </a:r>
            <a:endParaRPr lang="en-US" altLang="zh-CN" sz="2400" b="1" dirty="0" smtClean="0">
              <a:latin typeface="Times New Roman" panose="02020603050405020304" pitchFamily="18" charset="0"/>
              <a:cs typeface="Times New Roman" panose="02020603050405020304" pitchFamily="18" charset="0"/>
            </a:endParaRPr>
          </a:p>
          <a:p>
            <a:pPr marL="0" indent="0" algn="just">
              <a:lnSpc>
                <a:spcPct val="150000"/>
              </a:lnSpc>
              <a:buNone/>
            </a:pPr>
            <a:endParaRPr lang="zh-CN" altLang="en-US" sz="2400" b="1" dirty="0">
              <a:latin typeface="+mn-ea"/>
            </a:endParaRPr>
          </a:p>
        </p:txBody>
      </p:sp>
      <p:sp>
        <p:nvSpPr>
          <p:cNvPr id="4" name="灯片编号占位符 3"/>
          <p:cNvSpPr>
            <a:spLocks noGrp="1"/>
          </p:cNvSpPr>
          <p:nvPr>
            <p:ph type="sldNum" sz="quarter" idx="12"/>
          </p:nvPr>
        </p:nvSpPr>
        <p:spPr/>
        <p:txBody>
          <a:bodyPr/>
          <a:lstStyle/>
          <a:p>
            <a:pPr>
              <a:defRPr/>
            </a:pPr>
            <a:fld id="{561E39DC-0725-48F8-9F0C-20F2DD89ACFF}" type="slidenum">
              <a:rPr lang="zh-CN" altLang="en-US" smtClean="0"/>
            </a:fld>
            <a:endParaRPr lang="zh-CN" altLang="en-US"/>
          </a:p>
        </p:txBody>
      </p:sp>
      <p:sp>
        <p:nvSpPr>
          <p:cNvPr id="5" name="文本框 4"/>
          <p:cNvSpPr txBox="1"/>
          <p:nvPr/>
        </p:nvSpPr>
        <p:spPr>
          <a:xfrm>
            <a:off x="725596" y="5103263"/>
            <a:ext cx="7455656" cy="1147558"/>
          </a:xfrm>
          <a:prstGeom prst="rect">
            <a:avLst/>
          </a:prstGeom>
          <a:noFill/>
        </p:spPr>
        <p:txBody>
          <a:bodyPr wrap="square" rtlCol="0">
            <a:spAutoFit/>
          </a:bodyPr>
          <a:lstStyle/>
          <a:p>
            <a:pPr algn="just">
              <a:lnSpc>
                <a:spcPct val="150000"/>
              </a:lnSpc>
            </a:pPr>
            <a:r>
              <a:rPr lang="zh-CN" altLang="en-US" sz="2400" dirty="0" smtClean="0">
                <a:solidFill>
                  <a:srgbClr val="0000CC"/>
                </a:solidFill>
                <a:latin typeface="华文新魏" panose="02010800040101010101" pitchFamily="2" charset="-122"/>
                <a:ea typeface="华文新魏" panose="02010800040101010101" pitchFamily="2" charset="-122"/>
              </a:rPr>
              <a:t>万有引力做功仅与做功路径的始末点有关，与具体路径无关，万有引力是保守力。</a:t>
            </a:r>
            <a:endParaRPr lang="zh-CN" altLang="en-US" sz="2400" dirty="0">
              <a:solidFill>
                <a:srgbClr val="0000CC"/>
              </a:solidFill>
              <a:latin typeface="华文新魏" panose="02010800040101010101" pitchFamily="2" charset="-122"/>
              <a:ea typeface="华文新魏" panose="02010800040101010101" pitchFamily="2" charset="-122"/>
            </a:endParaRPr>
          </a:p>
        </p:txBody>
      </p:sp>
      <p:pic>
        <p:nvPicPr>
          <p:cNvPr id="6" name="图片 5"/>
          <p:cNvPicPr>
            <a:picLocks noChangeAspect="1"/>
          </p:cNvPicPr>
          <p:nvPr/>
        </p:nvPicPr>
        <p:blipFill>
          <a:blip r:embed="rId1"/>
          <a:stretch>
            <a:fillRect/>
          </a:stretch>
        </p:blipFill>
        <p:spPr>
          <a:xfrm>
            <a:off x="5724128" y="859365"/>
            <a:ext cx="2209800" cy="4105275"/>
          </a:xfrm>
          <a:prstGeom prst="rect">
            <a:avLst/>
          </a:prstGeom>
        </p:spPr>
      </p:pic>
      <p:pic>
        <p:nvPicPr>
          <p:cNvPr id="7" name="图片 6"/>
          <p:cNvPicPr>
            <a:picLocks noChangeAspect="1"/>
          </p:cNvPicPr>
          <p:nvPr/>
        </p:nvPicPr>
        <p:blipFill>
          <a:blip r:embed="rId2"/>
          <a:stretch>
            <a:fillRect/>
          </a:stretch>
        </p:blipFill>
        <p:spPr>
          <a:xfrm>
            <a:off x="684070" y="1486475"/>
            <a:ext cx="3672408" cy="981758"/>
          </a:xfrm>
          <a:prstGeom prst="rect">
            <a:avLst/>
          </a:prstGeom>
        </p:spPr>
      </p:pic>
      <p:pic>
        <p:nvPicPr>
          <p:cNvPr id="8" name="图片 7"/>
          <p:cNvPicPr>
            <a:picLocks noChangeAspect="1"/>
          </p:cNvPicPr>
          <p:nvPr/>
        </p:nvPicPr>
        <p:blipFill>
          <a:blip r:embed="rId3"/>
          <a:stretch>
            <a:fillRect/>
          </a:stretch>
        </p:blipFill>
        <p:spPr>
          <a:xfrm>
            <a:off x="753598" y="2468233"/>
            <a:ext cx="4980694" cy="1090702"/>
          </a:xfrm>
          <a:prstGeom prst="rect">
            <a:avLst/>
          </a:prstGeom>
        </p:spPr>
      </p:pic>
      <p:pic>
        <p:nvPicPr>
          <p:cNvPr id="9" name="图片 8"/>
          <p:cNvPicPr>
            <a:picLocks noChangeAspect="1"/>
          </p:cNvPicPr>
          <p:nvPr/>
        </p:nvPicPr>
        <p:blipFill>
          <a:blip r:embed="rId4"/>
          <a:stretch>
            <a:fillRect/>
          </a:stretch>
        </p:blipFill>
        <p:spPr>
          <a:xfrm>
            <a:off x="753598" y="3558935"/>
            <a:ext cx="4007358" cy="638222"/>
          </a:xfrm>
          <a:prstGeom prst="rect">
            <a:avLst/>
          </a:prstGeom>
        </p:spPr>
      </p:pic>
      <p:pic>
        <p:nvPicPr>
          <p:cNvPr id="10" name="图片 9"/>
          <p:cNvPicPr>
            <a:picLocks noChangeAspect="1"/>
          </p:cNvPicPr>
          <p:nvPr/>
        </p:nvPicPr>
        <p:blipFill>
          <a:blip r:embed="rId5"/>
          <a:stretch>
            <a:fillRect/>
          </a:stretch>
        </p:blipFill>
        <p:spPr>
          <a:xfrm>
            <a:off x="812025" y="4171301"/>
            <a:ext cx="4104456" cy="1005820"/>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anim calcmode="lin" valueType="num">
                                      <p:cBhvr additive="base">
                                        <p:cTn id="31"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620689"/>
            <a:ext cx="7886700" cy="5832648"/>
          </a:xfrm>
        </p:spPr>
        <p:txBody>
          <a:bodyPr>
            <a:normAutofit/>
          </a:bodyPr>
          <a:lstStyle/>
          <a:p>
            <a:pPr marL="0" indent="0">
              <a:lnSpc>
                <a:spcPct val="150000"/>
              </a:lnSpc>
              <a:buNone/>
            </a:pPr>
            <a:r>
              <a:rPr lang="en-US" altLang="zh-CN" sz="2400" b="1" dirty="0" smtClean="0">
                <a:latin typeface="Times New Roman" panose="02020603050405020304" pitchFamily="18" charset="0"/>
                <a:cs typeface="Times New Roman" panose="02020603050405020304" pitchFamily="18" charset="0"/>
              </a:rPr>
              <a:t>(2)</a:t>
            </a:r>
            <a:r>
              <a:rPr lang="zh-CN" altLang="en-US" sz="2400" b="1" dirty="0" smtClean="0">
                <a:latin typeface="Times New Roman" panose="02020603050405020304" pitchFamily="18" charset="0"/>
                <a:cs typeface="Times New Roman" panose="02020603050405020304" pitchFamily="18" charset="0"/>
              </a:rPr>
              <a:t>设流管处于同一水平面，则有</a:t>
            </a:r>
            <a:endParaRPr lang="en-US" altLang="zh-CN" sz="2400" b="1" dirty="0" smtClean="0">
              <a:latin typeface="Times New Roman" panose="02020603050405020304" pitchFamily="18" charset="0"/>
              <a:cs typeface="Times New Roman" panose="02020603050405020304" pitchFamily="18" charset="0"/>
            </a:endParaRPr>
          </a:p>
          <a:p>
            <a:pPr marL="0" indent="0">
              <a:lnSpc>
                <a:spcPct val="150000"/>
              </a:lnSpc>
              <a:buNone/>
            </a:pPr>
            <a:endParaRPr lang="en-US" altLang="zh-CN" sz="2400" dirty="0" smtClean="0">
              <a:latin typeface="Times New Roman" panose="02020603050405020304" pitchFamily="18" charset="0"/>
              <a:cs typeface="Times New Roman" panose="02020603050405020304" pitchFamily="18" charset="0"/>
            </a:endParaRPr>
          </a:p>
          <a:p>
            <a:pPr marL="0" indent="0">
              <a:lnSpc>
                <a:spcPct val="150000"/>
              </a:lnSpc>
              <a:buNone/>
            </a:pPr>
            <a:r>
              <a:rPr lang="zh-CN" altLang="en-US" sz="2400" b="1" dirty="0" smtClean="0">
                <a:latin typeface="Times New Roman" panose="02020603050405020304" pitchFamily="18" charset="0"/>
                <a:cs typeface="Times New Roman" panose="02020603050405020304" pitchFamily="18" charset="0"/>
              </a:rPr>
              <a:t>那么</a:t>
            </a:r>
            <a:r>
              <a:rPr lang="zh-CN" altLang="en-US" sz="2400" b="1" dirty="0" smtClean="0">
                <a:solidFill>
                  <a:srgbClr val="0000CC"/>
                </a:solidFill>
                <a:latin typeface="Times New Roman" panose="02020603050405020304" pitchFamily="18" charset="0"/>
                <a:cs typeface="Times New Roman" panose="02020603050405020304" pitchFamily="18" charset="0"/>
              </a:rPr>
              <a:t>流速大的地方压强小</a:t>
            </a:r>
            <a:r>
              <a:rPr lang="zh-CN" altLang="en-US" sz="2400" b="1" dirty="0" smtClean="0">
                <a:latin typeface="Times New Roman" panose="02020603050405020304" pitchFamily="18" charset="0"/>
                <a:cs typeface="Times New Roman" panose="02020603050405020304" pitchFamily="18" charset="0"/>
              </a:rPr>
              <a:t>。当</a:t>
            </a:r>
            <a:endParaRPr lang="en-US" altLang="zh-CN" sz="2400" b="1" dirty="0" smtClean="0">
              <a:latin typeface="Times New Roman" panose="02020603050405020304" pitchFamily="18" charset="0"/>
              <a:cs typeface="Times New Roman" panose="02020603050405020304" pitchFamily="18" charset="0"/>
            </a:endParaRPr>
          </a:p>
          <a:p>
            <a:pPr marL="0" indent="0">
              <a:lnSpc>
                <a:spcPct val="150000"/>
              </a:lnSpc>
              <a:buNone/>
            </a:pPr>
            <a:r>
              <a:rPr lang="zh-CN" altLang="en-US" sz="2400" b="1" dirty="0" smtClean="0">
                <a:latin typeface="Times New Roman" panose="02020603050405020304" pitchFamily="18" charset="0"/>
                <a:cs typeface="Times New Roman" panose="02020603050405020304" pitchFamily="18" charset="0"/>
              </a:rPr>
              <a:t>向横管吹气或向右推动活塞时，</a:t>
            </a:r>
            <a:endParaRPr lang="en-US" altLang="zh-CN" sz="2400" b="1" dirty="0" smtClean="0">
              <a:latin typeface="Times New Roman" panose="02020603050405020304" pitchFamily="18" charset="0"/>
              <a:cs typeface="Times New Roman" panose="02020603050405020304" pitchFamily="18" charset="0"/>
            </a:endParaRPr>
          </a:p>
          <a:p>
            <a:pPr marL="0" indent="0">
              <a:lnSpc>
                <a:spcPct val="150000"/>
              </a:lnSpc>
              <a:buNone/>
            </a:pPr>
            <a:r>
              <a:rPr lang="en-US" altLang="zh-CN" sz="2400" b="1" i="1" dirty="0" smtClean="0">
                <a:latin typeface="Times New Roman" panose="02020603050405020304" pitchFamily="18" charset="0"/>
                <a:cs typeface="Times New Roman" panose="02020603050405020304" pitchFamily="18" charset="0"/>
              </a:rPr>
              <a:t>B</a:t>
            </a:r>
            <a:r>
              <a:rPr lang="zh-CN" altLang="en-US" sz="2400" b="1" dirty="0" smtClean="0">
                <a:latin typeface="Times New Roman" panose="02020603050405020304" pitchFamily="18" charset="0"/>
                <a:cs typeface="Times New Roman" panose="02020603050405020304" pitchFamily="18" charset="0"/>
              </a:rPr>
              <a:t>处的高速气流造成的低压将产</a:t>
            </a:r>
            <a:endParaRPr lang="en-US" altLang="zh-CN" sz="2400" b="1" dirty="0" smtClean="0">
              <a:latin typeface="Times New Roman" panose="02020603050405020304" pitchFamily="18" charset="0"/>
              <a:cs typeface="Times New Roman" panose="02020603050405020304" pitchFamily="18" charset="0"/>
            </a:endParaRPr>
          </a:p>
          <a:p>
            <a:pPr marL="0" indent="0">
              <a:lnSpc>
                <a:spcPct val="150000"/>
              </a:lnSpc>
              <a:buNone/>
            </a:pPr>
            <a:r>
              <a:rPr lang="zh-CN" altLang="en-US" sz="2400" b="1" dirty="0" smtClean="0">
                <a:latin typeface="Times New Roman" panose="02020603050405020304" pitchFamily="18" charset="0"/>
                <a:cs typeface="Times New Roman" panose="02020603050405020304" pitchFamily="18" charset="0"/>
              </a:rPr>
              <a:t>生一种吸取流体的作用，称为</a:t>
            </a:r>
            <a:r>
              <a:rPr lang="zh-CN" altLang="en-US" sz="2400" b="1" dirty="0" smtClean="0">
                <a:solidFill>
                  <a:srgbClr val="C00000"/>
                </a:solidFill>
                <a:latin typeface="Times New Roman" panose="02020603050405020304" pitchFamily="18" charset="0"/>
                <a:cs typeface="Times New Roman" panose="02020603050405020304" pitchFamily="18" charset="0"/>
              </a:rPr>
              <a:t>空</a:t>
            </a:r>
            <a:endParaRPr lang="en-US" altLang="zh-CN" sz="2400" b="1" dirty="0" smtClean="0">
              <a:solidFill>
                <a:srgbClr val="C00000"/>
              </a:solidFill>
              <a:latin typeface="Times New Roman" panose="02020603050405020304" pitchFamily="18" charset="0"/>
              <a:cs typeface="Times New Roman" panose="02020603050405020304" pitchFamily="18" charset="0"/>
            </a:endParaRPr>
          </a:p>
          <a:p>
            <a:pPr marL="0" indent="0">
              <a:lnSpc>
                <a:spcPct val="150000"/>
              </a:lnSpc>
              <a:buNone/>
            </a:pPr>
            <a:r>
              <a:rPr lang="zh-CN" altLang="en-US" sz="2400" b="1" dirty="0" smtClean="0">
                <a:solidFill>
                  <a:srgbClr val="C00000"/>
                </a:solidFill>
                <a:latin typeface="Times New Roman" panose="02020603050405020304" pitchFamily="18" charset="0"/>
                <a:cs typeface="Times New Roman" panose="02020603050405020304" pitchFamily="18" charset="0"/>
              </a:rPr>
              <a:t>吸引作用</a:t>
            </a:r>
            <a:r>
              <a:rPr lang="zh-CN" altLang="en-US" sz="2400" b="1" dirty="0" smtClean="0">
                <a:latin typeface="Times New Roman" panose="02020603050405020304" pitchFamily="18" charset="0"/>
                <a:cs typeface="Times New Roman" panose="02020603050405020304" pitchFamily="18" charset="0"/>
              </a:rPr>
              <a:t>。例如：小型喷雾气、水流抽机和汽油机的气化器。</a:t>
            </a:r>
            <a:endParaRPr lang="en-US" altLang="zh-CN" sz="2400" b="1" dirty="0" smtClean="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1508728" y="1124744"/>
            <a:ext cx="2656405" cy="918414"/>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4045" y="1553461"/>
            <a:ext cx="3137719" cy="2634880"/>
          </a:xfrm>
          <a:prstGeom prst="rect">
            <a:avLst/>
          </a:prstGeom>
        </p:spPr>
      </p:pic>
      <p:sp>
        <p:nvSpPr>
          <p:cNvPr id="2" name="文本框 1"/>
          <p:cNvSpPr txBox="1"/>
          <p:nvPr/>
        </p:nvSpPr>
        <p:spPr>
          <a:xfrm>
            <a:off x="755576" y="5756409"/>
            <a:ext cx="6380273" cy="830997"/>
          </a:xfrm>
          <a:prstGeom prst="rect">
            <a:avLst/>
          </a:prstGeom>
          <a:noFill/>
        </p:spPr>
        <p:txBody>
          <a:bodyPr wrap="none" rtlCol="0">
            <a:spAutoFit/>
          </a:bodyPr>
          <a:lstStyle/>
          <a:p>
            <a:r>
              <a:rPr lang="zh-CN" altLang="en-US" sz="2400" b="1" dirty="0" smtClean="0">
                <a:solidFill>
                  <a:srgbClr val="0000CC"/>
                </a:solidFill>
                <a:latin typeface="楷体" panose="02010609060101010101" pitchFamily="49" charset="-122"/>
                <a:ea typeface="楷体" panose="02010609060101010101" pitchFamily="49" charset="-122"/>
              </a:rPr>
              <a:t>思考</a:t>
            </a:r>
            <a:r>
              <a:rPr lang="en-US" altLang="zh-CN" sz="2400" b="1" dirty="0" smtClean="0">
                <a:solidFill>
                  <a:srgbClr val="0000CC"/>
                </a:solidFill>
                <a:latin typeface="楷体" panose="02010609060101010101" pitchFamily="49" charset="-122"/>
                <a:ea typeface="楷体" panose="02010609060101010101" pitchFamily="49" charset="-122"/>
              </a:rPr>
              <a:t>: </a:t>
            </a:r>
            <a:r>
              <a:rPr lang="en-US" altLang="zh-CN" sz="2400" b="1" dirty="0" smtClean="0">
                <a:solidFill>
                  <a:srgbClr val="0000CC"/>
                </a:solidFill>
                <a:latin typeface="楷体" panose="02010609060101010101" pitchFamily="49" charset="-122"/>
                <a:ea typeface="楷体" panose="02010609060101010101" pitchFamily="49" charset="-122"/>
                <a:sym typeface="Wingdings" panose="05000000000000000000" pitchFamily="2" charset="2"/>
              </a:rPr>
              <a:t>(1)</a:t>
            </a:r>
            <a:r>
              <a:rPr lang="zh-CN" altLang="en-US" sz="2400" b="1" dirty="0" smtClean="0">
                <a:solidFill>
                  <a:srgbClr val="0000CC"/>
                </a:solidFill>
                <a:latin typeface="楷体" panose="02010609060101010101" pitchFamily="49" charset="-122"/>
                <a:ea typeface="楷体" panose="02010609060101010101" pitchFamily="49" charset="-122"/>
                <a:sym typeface="Wingdings" panose="05000000000000000000" pitchFamily="2" charset="2"/>
              </a:rPr>
              <a:t>快速行进的两艘船避免并行前行；</a:t>
            </a:r>
            <a:endParaRPr lang="en-US" altLang="zh-CN" sz="2400" b="1" dirty="0" smtClean="0">
              <a:solidFill>
                <a:srgbClr val="0000CC"/>
              </a:solidFill>
              <a:latin typeface="楷体" panose="02010609060101010101" pitchFamily="49" charset="-122"/>
              <a:ea typeface="楷体" panose="02010609060101010101" pitchFamily="49" charset="-122"/>
              <a:sym typeface="Wingdings" panose="05000000000000000000" pitchFamily="2" charset="2"/>
            </a:endParaRPr>
          </a:p>
          <a:p>
            <a:r>
              <a:rPr lang="en-US" altLang="zh-CN" sz="2400" b="1" dirty="0" smtClean="0">
                <a:solidFill>
                  <a:srgbClr val="0000CC"/>
                </a:solidFill>
                <a:latin typeface="楷体" panose="02010609060101010101" pitchFamily="49" charset="-122"/>
                <a:ea typeface="楷体" panose="02010609060101010101" pitchFamily="49" charset="-122"/>
                <a:sym typeface="Wingdings" panose="05000000000000000000" pitchFamily="2" charset="2"/>
              </a:rPr>
              <a:t>      (2)</a:t>
            </a:r>
            <a:r>
              <a:rPr lang="zh-CN" altLang="en-US" sz="2400" b="1" dirty="0" smtClean="0">
                <a:solidFill>
                  <a:srgbClr val="0000CC"/>
                </a:solidFill>
                <a:latin typeface="楷体" panose="02010609060101010101" pitchFamily="49" charset="-122"/>
                <a:ea typeface="楷体" panose="02010609060101010101" pitchFamily="49" charset="-122"/>
                <a:sym typeface="Wingdings" panose="05000000000000000000" pitchFamily="2" charset="2"/>
              </a:rPr>
              <a:t>列车进站出站，要站在黄线以内。</a:t>
            </a:r>
            <a:endParaRPr lang="zh-CN" altLang="en-US" sz="2400" b="1" dirty="0">
              <a:solidFill>
                <a:srgbClr val="0000CC"/>
              </a:solidFill>
              <a:latin typeface="楷体" panose="02010609060101010101" pitchFamily="49" charset="-122"/>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692696"/>
            <a:ext cx="7886700" cy="5663655"/>
          </a:xfrm>
        </p:spPr>
        <p:txBody>
          <a:bodyPr>
            <a:noAutofit/>
          </a:bodyPr>
          <a:lstStyle/>
          <a:p>
            <a:pPr marL="0" indent="0">
              <a:buNone/>
            </a:pPr>
            <a:r>
              <a:rPr lang="en-US" altLang="zh-CN" sz="2400" b="1" dirty="0" smtClean="0">
                <a:latin typeface="Times New Roman" panose="02020603050405020304" pitchFamily="18" charset="0"/>
                <a:cs typeface="Times New Roman" panose="02020603050405020304" pitchFamily="18" charset="0"/>
              </a:rPr>
              <a:t>(3)</a:t>
            </a:r>
            <a:r>
              <a:rPr lang="zh-CN" altLang="en-US" sz="2400" b="1" dirty="0" smtClean="0">
                <a:latin typeface="+mn-ea"/>
              </a:rPr>
              <a:t>左图：皮托管测流速。</a:t>
            </a:r>
            <a:endParaRPr lang="en-US" altLang="zh-CN" sz="2400" b="1" dirty="0">
              <a:latin typeface="+mn-ea"/>
            </a:endParaRPr>
          </a:p>
          <a:p>
            <a:pPr marL="0" indent="0">
              <a:buNone/>
            </a:pPr>
            <a:endParaRPr lang="en-US" altLang="zh-CN" sz="2400" b="1" dirty="0" smtClean="0">
              <a:latin typeface="+mn-ea"/>
            </a:endParaRPr>
          </a:p>
          <a:p>
            <a:pPr marL="0" indent="0">
              <a:buNone/>
            </a:pPr>
            <a:endParaRPr lang="en-US" altLang="zh-CN" sz="2400" dirty="0" smtClean="0"/>
          </a:p>
          <a:p>
            <a:pPr marL="0" indent="0">
              <a:buNone/>
            </a:pPr>
            <a:endParaRPr lang="en-US" altLang="zh-CN" sz="2400" dirty="0"/>
          </a:p>
          <a:p>
            <a:pPr marL="0" indent="0">
              <a:buNone/>
            </a:pPr>
            <a:endParaRPr lang="en-US" altLang="zh-CN" sz="2400" dirty="0" smtClean="0"/>
          </a:p>
          <a:p>
            <a:pPr marL="0" indent="0">
              <a:buNone/>
            </a:pPr>
            <a:endParaRPr lang="en-US" altLang="zh-CN" sz="2400" dirty="0"/>
          </a:p>
          <a:p>
            <a:pPr marL="0" indent="0">
              <a:buNone/>
            </a:pPr>
            <a:endParaRPr lang="en-US" altLang="zh-CN" sz="2400" dirty="0" smtClean="0"/>
          </a:p>
          <a:p>
            <a:pPr marL="0" indent="0">
              <a:lnSpc>
                <a:spcPct val="150000"/>
              </a:lnSpc>
              <a:buNone/>
            </a:pPr>
            <a:endParaRPr lang="en-US" altLang="zh-CN" sz="2400" b="1" dirty="0">
              <a:latin typeface="+mn-ea"/>
            </a:endParaRPr>
          </a:p>
          <a:p>
            <a:pPr marL="0" indent="0">
              <a:lnSpc>
                <a:spcPct val="150000"/>
              </a:lnSpc>
              <a:buNone/>
            </a:pPr>
            <a:r>
              <a:rPr lang="zh-CN" altLang="en-US" sz="2400" b="1" dirty="0" smtClean="0">
                <a:latin typeface="+mn-ea"/>
              </a:rPr>
              <a:t>右上图适合测气体流速，右下图适合</a:t>
            </a:r>
            <a:endParaRPr lang="en-US" altLang="zh-CN" sz="2400" b="1" dirty="0" smtClean="0">
              <a:latin typeface="+mn-ea"/>
            </a:endParaRPr>
          </a:p>
          <a:p>
            <a:pPr marL="0" indent="0">
              <a:lnSpc>
                <a:spcPct val="150000"/>
              </a:lnSpc>
              <a:buNone/>
            </a:pPr>
            <a:r>
              <a:rPr lang="zh-CN" altLang="en-US" sz="2400" b="1" dirty="0" smtClean="0">
                <a:latin typeface="+mn-ea"/>
              </a:rPr>
              <a:t>测液体速度。应用在飞机，</a:t>
            </a:r>
            <a:r>
              <a:rPr lang="en-US" altLang="zh-CN" sz="2400" b="1" i="1" dirty="0" smtClean="0">
                <a:latin typeface="Times New Roman" panose="02020603050405020304" pitchFamily="18" charset="0"/>
                <a:cs typeface="Times New Roman" panose="02020603050405020304" pitchFamily="18" charset="0"/>
              </a:rPr>
              <a:t>F</a:t>
            </a:r>
            <a:r>
              <a:rPr lang="en-US" altLang="zh-CN" sz="2400" b="1" baseline="-25000" dirty="0" smtClean="0">
                <a:latin typeface="Times New Roman" panose="02020603050405020304" pitchFamily="18" charset="0"/>
                <a:cs typeface="Times New Roman" panose="02020603050405020304" pitchFamily="18" charset="0"/>
              </a:rPr>
              <a:t>1</a:t>
            </a:r>
            <a:r>
              <a:rPr lang="zh-CN" altLang="en-US" sz="2400" b="1" dirty="0" smtClean="0">
                <a:latin typeface="+mn-ea"/>
              </a:rPr>
              <a:t>方程式</a:t>
            </a:r>
            <a:endParaRPr lang="en-US" altLang="zh-CN" sz="2400" b="1" dirty="0" smtClean="0">
              <a:latin typeface="+mn-ea"/>
            </a:endParaRPr>
          </a:p>
          <a:p>
            <a:pPr marL="0" indent="0">
              <a:lnSpc>
                <a:spcPct val="150000"/>
              </a:lnSpc>
              <a:buNone/>
            </a:pPr>
            <a:r>
              <a:rPr lang="zh-CN" altLang="en-US" sz="2400" b="1" dirty="0" smtClean="0">
                <a:latin typeface="+mn-ea"/>
              </a:rPr>
              <a:t>赛车，气象观测，水文观测等</a:t>
            </a:r>
            <a:endParaRPr lang="en-US" altLang="zh-CN" sz="2400" b="1" dirty="0" smtClean="0">
              <a:latin typeface="+mn-ea"/>
            </a:endParaRPr>
          </a:p>
        </p:txBody>
      </p:sp>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a:p>
        </p:txBody>
      </p:sp>
      <p:pic>
        <p:nvPicPr>
          <p:cNvPr id="7" name="图片 6"/>
          <p:cNvPicPr>
            <a:picLocks noChangeAspect="1"/>
          </p:cNvPicPr>
          <p:nvPr/>
        </p:nvPicPr>
        <p:blipFill>
          <a:blip r:embed="rId1"/>
          <a:stretch>
            <a:fillRect/>
          </a:stretch>
        </p:blipFill>
        <p:spPr>
          <a:xfrm>
            <a:off x="5638360" y="713664"/>
            <a:ext cx="2822380" cy="2547473"/>
          </a:xfrm>
          <a:prstGeom prst="rect">
            <a:avLst/>
          </a:prstGeom>
        </p:spPr>
      </p:pic>
      <p:pic>
        <p:nvPicPr>
          <p:cNvPr id="9" name="图片 8"/>
          <p:cNvPicPr>
            <a:picLocks noChangeAspect="1"/>
          </p:cNvPicPr>
          <p:nvPr/>
        </p:nvPicPr>
        <p:blipFill>
          <a:blip r:embed="rId2"/>
          <a:stretch>
            <a:fillRect/>
          </a:stretch>
        </p:blipFill>
        <p:spPr>
          <a:xfrm>
            <a:off x="5836875" y="3261137"/>
            <a:ext cx="2678475" cy="2545877"/>
          </a:xfrm>
          <a:prstGeom prst="rect">
            <a:avLst/>
          </a:prstGeom>
        </p:spPr>
      </p:pic>
      <p:pic>
        <p:nvPicPr>
          <p:cNvPr id="2" name="图片 1"/>
          <p:cNvPicPr>
            <a:picLocks noChangeAspect="1"/>
          </p:cNvPicPr>
          <p:nvPr/>
        </p:nvPicPr>
        <p:blipFill>
          <a:blip r:embed="rId3"/>
          <a:stretch>
            <a:fillRect/>
          </a:stretch>
        </p:blipFill>
        <p:spPr>
          <a:xfrm>
            <a:off x="1043608" y="1244948"/>
            <a:ext cx="2740083" cy="1607988"/>
          </a:xfrm>
          <a:prstGeom prst="rect">
            <a:avLst/>
          </a:prstGeom>
        </p:spPr>
      </p:pic>
      <p:pic>
        <p:nvPicPr>
          <p:cNvPr id="5" name="图片 4"/>
          <p:cNvPicPr>
            <a:picLocks noChangeAspect="1"/>
          </p:cNvPicPr>
          <p:nvPr/>
        </p:nvPicPr>
        <p:blipFill>
          <a:blip r:embed="rId4"/>
          <a:stretch>
            <a:fillRect/>
          </a:stretch>
        </p:blipFill>
        <p:spPr>
          <a:xfrm>
            <a:off x="692996" y="3002008"/>
            <a:ext cx="2438844" cy="114707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548680"/>
            <a:ext cx="7886700" cy="5628283"/>
          </a:xfrm>
        </p:spPr>
        <p:txBody>
          <a:bodyPr/>
          <a:lstStyle/>
          <a:p>
            <a:pPr marL="0" indent="0">
              <a:buNone/>
            </a:pPr>
            <a:r>
              <a:rPr lang="en-US" altLang="zh-CN" sz="2400" b="1" dirty="0" smtClean="0"/>
              <a:t>(5)</a:t>
            </a:r>
            <a:r>
              <a:rPr lang="zh-CN" altLang="en-US" sz="2400" b="1" dirty="0" smtClean="0"/>
              <a:t>文丘里流量计</a:t>
            </a:r>
            <a:endParaRPr lang="en-US" altLang="zh-CN" sz="2400" b="1" dirty="0" smtClean="0"/>
          </a:p>
          <a:p>
            <a:pPr marL="0" indent="0">
              <a:buNone/>
            </a:pPr>
            <a:endParaRPr lang="en-US" altLang="zh-CN" sz="2400" b="1" dirty="0"/>
          </a:p>
          <a:p>
            <a:pPr marL="0" indent="0">
              <a:buNone/>
            </a:pPr>
            <a:endParaRPr lang="en-US" altLang="zh-CN" sz="2400" b="1" dirty="0" smtClean="0"/>
          </a:p>
          <a:p>
            <a:pPr marL="0" indent="0">
              <a:buNone/>
            </a:pPr>
            <a:endParaRPr lang="en-US" altLang="zh-CN" sz="2400" b="1" dirty="0"/>
          </a:p>
          <a:p>
            <a:pPr marL="0" indent="0">
              <a:buNone/>
            </a:pPr>
            <a:endParaRPr lang="en-US" altLang="zh-CN" sz="2400" b="1" dirty="0" smtClean="0"/>
          </a:p>
          <a:p>
            <a:pPr marL="0" indent="0">
              <a:buNone/>
            </a:pPr>
            <a:endParaRPr lang="en-US" altLang="zh-CN" sz="2400" b="1" dirty="0"/>
          </a:p>
          <a:p>
            <a:pPr marL="0" indent="0">
              <a:buNone/>
            </a:pPr>
            <a:endParaRPr lang="en-US" altLang="zh-CN" sz="2400" b="1" dirty="0" smtClean="0"/>
          </a:p>
          <a:p>
            <a:pPr marL="0" indent="0">
              <a:buNone/>
            </a:pPr>
            <a:endParaRPr lang="en-US" altLang="zh-CN" sz="2400" b="1" dirty="0"/>
          </a:p>
          <a:p>
            <a:pPr marL="0" indent="0">
              <a:buNone/>
            </a:pPr>
            <a:endParaRPr lang="en-US" altLang="zh-CN" sz="2400" b="1" dirty="0" smtClean="0"/>
          </a:p>
          <a:p>
            <a:pPr marL="0" indent="0">
              <a:buNone/>
            </a:pPr>
            <a:endParaRPr lang="en-US" altLang="zh-CN" sz="2400" b="1" dirty="0" smtClean="0"/>
          </a:p>
          <a:p>
            <a:pPr marL="0" indent="0">
              <a:buNone/>
            </a:pPr>
            <a:endParaRPr lang="zh-CN" altLang="en-US" dirty="0"/>
          </a:p>
        </p:txBody>
      </p:sp>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4164606" y="1948798"/>
            <a:ext cx="3785754" cy="2255343"/>
          </a:xfrm>
          <a:prstGeom prst="rect">
            <a:avLst/>
          </a:prstGeom>
        </p:spPr>
      </p:pic>
      <p:sp>
        <p:nvSpPr>
          <p:cNvPr id="10" name="文本框 9"/>
          <p:cNvSpPr txBox="1"/>
          <p:nvPr/>
        </p:nvSpPr>
        <p:spPr>
          <a:xfrm>
            <a:off x="647916" y="5115635"/>
            <a:ext cx="3877985" cy="461665"/>
          </a:xfrm>
          <a:prstGeom prst="rect">
            <a:avLst/>
          </a:prstGeom>
          <a:noFill/>
        </p:spPr>
        <p:txBody>
          <a:bodyPr wrap="none" rtlCol="0">
            <a:spAutoFit/>
          </a:bodyPr>
          <a:lstStyle/>
          <a:p>
            <a:r>
              <a:rPr lang="zh-CN" altLang="en-US" sz="2400" b="1" dirty="0" smtClean="0"/>
              <a:t>可以用来测量天然气流量。</a:t>
            </a:r>
            <a:endParaRPr lang="zh-CN" altLang="en-US" sz="2400" b="1" dirty="0"/>
          </a:p>
        </p:txBody>
      </p:sp>
      <p:pic>
        <p:nvPicPr>
          <p:cNvPr id="2" name="图片 1"/>
          <p:cNvPicPr>
            <a:picLocks noChangeAspect="1"/>
          </p:cNvPicPr>
          <p:nvPr/>
        </p:nvPicPr>
        <p:blipFill>
          <a:blip r:embed="rId2"/>
          <a:stretch>
            <a:fillRect/>
          </a:stretch>
        </p:blipFill>
        <p:spPr>
          <a:xfrm>
            <a:off x="670641" y="990099"/>
            <a:ext cx="3600614" cy="996538"/>
          </a:xfrm>
          <a:prstGeom prst="rect">
            <a:avLst/>
          </a:prstGeom>
        </p:spPr>
      </p:pic>
      <p:pic>
        <p:nvPicPr>
          <p:cNvPr id="6" name="图片 5"/>
          <p:cNvPicPr>
            <a:picLocks noChangeAspect="1"/>
          </p:cNvPicPr>
          <p:nvPr/>
        </p:nvPicPr>
        <p:blipFill>
          <a:blip r:embed="rId3"/>
          <a:stretch>
            <a:fillRect/>
          </a:stretch>
        </p:blipFill>
        <p:spPr>
          <a:xfrm>
            <a:off x="4267456" y="1049615"/>
            <a:ext cx="3817308" cy="935453"/>
          </a:xfrm>
          <a:prstGeom prst="rect">
            <a:avLst/>
          </a:prstGeom>
        </p:spPr>
      </p:pic>
      <p:pic>
        <p:nvPicPr>
          <p:cNvPr id="7" name="图片 6"/>
          <p:cNvPicPr>
            <a:picLocks noChangeAspect="1"/>
          </p:cNvPicPr>
          <p:nvPr/>
        </p:nvPicPr>
        <p:blipFill>
          <a:blip r:embed="rId4"/>
          <a:stretch>
            <a:fillRect/>
          </a:stretch>
        </p:blipFill>
        <p:spPr>
          <a:xfrm>
            <a:off x="670641" y="1925172"/>
            <a:ext cx="2225209" cy="578322"/>
          </a:xfrm>
          <a:prstGeom prst="rect">
            <a:avLst/>
          </a:prstGeom>
        </p:spPr>
      </p:pic>
      <p:pic>
        <p:nvPicPr>
          <p:cNvPr id="9" name="图片 8"/>
          <p:cNvPicPr>
            <a:picLocks noChangeAspect="1"/>
          </p:cNvPicPr>
          <p:nvPr/>
        </p:nvPicPr>
        <p:blipFill>
          <a:blip r:embed="rId5"/>
          <a:stretch>
            <a:fillRect/>
          </a:stretch>
        </p:blipFill>
        <p:spPr>
          <a:xfrm>
            <a:off x="682638" y="2605445"/>
            <a:ext cx="2905440" cy="569069"/>
          </a:xfrm>
          <a:prstGeom prst="rect">
            <a:avLst/>
          </a:prstGeom>
        </p:spPr>
      </p:pic>
      <p:pic>
        <p:nvPicPr>
          <p:cNvPr id="11" name="图片 10"/>
          <p:cNvPicPr>
            <a:picLocks noChangeAspect="1"/>
          </p:cNvPicPr>
          <p:nvPr/>
        </p:nvPicPr>
        <p:blipFill>
          <a:blip r:embed="rId6"/>
          <a:stretch>
            <a:fillRect/>
          </a:stretch>
        </p:blipFill>
        <p:spPr>
          <a:xfrm>
            <a:off x="651325" y="3266661"/>
            <a:ext cx="3248694" cy="1309327"/>
          </a:xfrm>
          <a:prstGeom prst="rect">
            <a:avLst/>
          </a:prstGeom>
        </p:spPr>
      </p:pic>
      <p:pic>
        <p:nvPicPr>
          <p:cNvPr id="12" name="图片 11"/>
          <p:cNvPicPr>
            <a:picLocks noChangeAspect="1"/>
          </p:cNvPicPr>
          <p:nvPr/>
        </p:nvPicPr>
        <p:blipFill>
          <a:blip r:embed="rId7"/>
          <a:stretch>
            <a:fillRect/>
          </a:stretch>
        </p:blipFill>
        <p:spPr>
          <a:xfrm>
            <a:off x="4356392" y="4333517"/>
            <a:ext cx="3130258" cy="238795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17339" y="311166"/>
            <a:ext cx="2580102" cy="2992447"/>
          </a:xfrm>
          <a:prstGeom prst="rect">
            <a:avLst/>
          </a:prstGeom>
        </p:spPr>
      </p:pic>
      <p:sp>
        <p:nvSpPr>
          <p:cNvPr id="3" name="内容占位符 2"/>
          <p:cNvSpPr>
            <a:spLocks noGrp="1"/>
          </p:cNvSpPr>
          <p:nvPr>
            <p:ph idx="1"/>
          </p:nvPr>
        </p:nvSpPr>
        <p:spPr>
          <a:xfrm>
            <a:off x="628650" y="548680"/>
            <a:ext cx="7886700" cy="5484267"/>
          </a:xfrm>
        </p:spPr>
        <p:txBody>
          <a:bodyPr/>
          <a:lstStyle/>
          <a:p>
            <a:pPr marL="0" indent="0">
              <a:lnSpc>
                <a:spcPct val="150000"/>
              </a:lnSpc>
              <a:buNone/>
            </a:pPr>
            <a:r>
              <a:rPr lang="en-US" altLang="zh-CN" sz="2400" b="1" dirty="0" smtClean="0">
                <a:latin typeface="Times New Roman" panose="02020603050405020304" pitchFamily="18" charset="0"/>
                <a:cs typeface="Times New Roman" panose="02020603050405020304" pitchFamily="18" charset="0"/>
              </a:rPr>
              <a:t>(4) </a:t>
            </a:r>
            <a:r>
              <a:rPr lang="zh-CN" altLang="en-US" sz="2400" b="1" dirty="0" smtClean="0">
                <a:latin typeface="Times New Roman" panose="02020603050405020304" pitchFamily="18" charset="0"/>
                <a:cs typeface="Times New Roman" panose="02020603050405020304" pitchFamily="18" charset="0"/>
              </a:rPr>
              <a:t>虹吸</a:t>
            </a:r>
            <a:endParaRPr lang="en-US" altLang="zh-CN" sz="2400" b="1" dirty="0" smtClean="0">
              <a:latin typeface="Times New Roman" panose="02020603050405020304" pitchFamily="18" charset="0"/>
              <a:cs typeface="Times New Roman" panose="02020603050405020304" pitchFamily="18" charset="0"/>
            </a:endParaRPr>
          </a:p>
          <a:p>
            <a:pPr marL="0" indent="0">
              <a:lnSpc>
                <a:spcPct val="150000"/>
              </a:lnSpc>
              <a:buNone/>
            </a:pPr>
            <a:endParaRPr lang="en-US" altLang="zh-CN" sz="2400" b="1" dirty="0" smtClean="0">
              <a:latin typeface="Times New Roman" panose="02020603050405020304" pitchFamily="18" charset="0"/>
              <a:cs typeface="Times New Roman" panose="02020603050405020304" pitchFamily="18" charset="0"/>
            </a:endParaRPr>
          </a:p>
          <a:p>
            <a:pPr marL="0" indent="0">
              <a:lnSpc>
                <a:spcPct val="150000"/>
              </a:lnSpc>
              <a:buNone/>
            </a:pPr>
            <a:r>
              <a:rPr lang="zh-CN" altLang="en-US" sz="2400" b="1" dirty="0" smtClean="0">
                <a:latin typeface="Times New Roman" panose="02020603050405020304" pitchFamily="18" charset="0"/>
                <a:cs typeface="Times New Roman" panose="02020603050405020304" pitchFamily="18" charset="0"/>
              </a:rPr>
              <a:t>选</a:t>
            </a:r>
            <a:r>
              <a:rPr lang="en-US" altLang="zh-CN" sz="2400" b="1" i="1" dirty="0" smtClean="0">
                <a:latin typeface="Times New Roman" panose="02020603050405020304" pitchFamily="18" charset="0"/>
                <a:cs typeface="Times New Roman" panose="02020603050405020304" pitchFamily="18" charset="0"/>
              </a:rPr>
              <a:t>D</a:t>
            </a:r>
            <a:r>
              <a:rPr lang="zh-CN" altLang="en-US" sz="2400" b="1" dirty="0" smtClean="0">
                <a:latin typeface="Times New Roman" panose="02020603050405020304" pitchFamily="18" charset="0"/>
                <a:cs typeface="Times New Roman" panose="02020603050405020304" pitchFamily="18" charset="0"/>
              </a:rPr>
              <a:t>点所在平面为参考平面。</a:t>
            </a:r>
            <a:endParaRPr lang="en-US" altLang="zh-CN" sz="2400" b="1" dirty="0" smtClean="0">
              <a:latin typeface="Times New Roman" panose="02020603050405020304" pitchFamily="18" charset="0"/>
              <a:cs typeface="Times New Roman" panose="02020603050405020304" pitchFamily="18" charset="0"/>
            </a:endParaRPr>
          </a:p>
          <a:p>
            <a:pPr marL="0" indent="0">
              <a:lnSpc>
                <a:spcPct val="150000"/>
              </a:lnSpc>
              <a:buNone/>
            </a:pPr>
            <a:endParaRPr lang="en-US" altLang="zh-CN" sz="2400" b="1" dirty="0" smtClean="0">
              <a:latin typeface="Times New Roman" panose="02020603050405020304" pitchFamily="18" charset="0"/>
              <a:cs typeface="Times New Roman" panose="02020603050405020304" pitchFamily="18" charset="0"/>
            </a:endParaRPr>
          </a:p>
          <a:p>
            <a:pPr marL="0" indent="0">
              <a:lnSpc>
                <a:spcPct val="150000"/>
              </a:lnSpc>
              <a:buNone/>
            </a:pPr>
            <a:r>
              <a:rPr lang="zh-CN" altLang="en-US" sz="2400" b="1" dirty="0" smtClean="0">
                <a:latin typeface="Times New Roman" panose="02020603050405020304" pitchFamily="18" charset="0"/>
                <a:cs typeface="Times New Roman" panose="02020603050405020304" pitchFamily="18" charset="0"/>
              </a:rPr>
              <a:t>因</a:t>
            </a:r>
            <a:r>
              <a:rPr lang="en-US" altLang="zh-CN" sz="2400" b="1" i="1" dirty="0" smtClean="0">
                <a:latin typeface="Times New Roman" panose="02020603050405020304" pitchFamily="18" charset="0"/>
                <a:cs typeface="Times New Roman" panose="02020603050405020304" pitchFamily="18" charset="0"/>
              </a:rPr>
              <a:t>B</a:t>
            </a:r>
            <a:r>
              <a:rPr lang="en-US" altLang="zh-CN" sz="2400" b="1" dirty="0" smtClean="0">
                <a:latin typeface="Times New Roman" panose="02020603050405020304" pitchFamily="18" charset="0"/>
                <a:cs typeface="Times New Roman" panose="02020603050405020304" pitchFamily="18" charset="0"/>
              </a:rPr>
              <a:t>,</a:t>
            </a:r>
            <a:r>
              <a:rPr lang="en-US" altLang="zh-CN" sz="2400" b="1" i="1" dirty="0" smtClean="0">
                <a:latin typeface="Times New Roman" panose="02020603050405020304" pitchFamily="18" charset="0"/>
                <a:cs typeface="Times New Roman" panose="02020603050405020304" pitchFamily="18" charset="0"/>
              </a:rPr>
              <a:t>C</a:t>
            </a:r>
            <a:r>
              <a:rPr lang="en-US" altLang="zh-CN" sz="2400" b="1" dirty="0" smtClean="0">
                <a:latin typeface="Times New Roman" panose="02020603050405020304" pitchFamily="18" charset="0"/>
                <a:cs typeface="Times New Roman" panose="02020603050405020304" pitchFamily="18" charset="0"/>
              </a:rPr>
              <a:t>,</a:t>
            </a:r>
            <a:r>
              <a:rPr lang="en-US" altLang="zh-CN" sz="2400" b="1" i="1" dirty="0" smtClean="0">
                <a:latin typeface="Times New Roman" panose="02020603050405020304" pitchFamily="18" charset="0"/>
                <a:cs typeface="Times New Roman" panose="02020603050405020304" pitchFamily="18" charset="0"/>
              </a:rPr>
              <a:t>D</a:t>
            </a:r>
            <a:r>
              <a:rPr lang="zh-CN" altLang="en-US" sz="2400" b="1" dirty="0" smtClean="0">
                <a:latin typeface="Times New Roman" panose="02020603050405020304" pitchFamily="18" charset="0"/>
                <a:cs typeface="Times New Roman" panose="02020603050405020304" pitchFamily="18" charset="0"/>
              </a:rPr>
              <a:t>格点处于截面积相同的同一流管中，则三处流速相同。</a:t>
            </a:r>
            <a:r>
              <a:rPr lang="zh-CN" altLang="en-US" sz="2400" b="1" dirty="0" smtClean="0">
                <a:solidFill>
                  <a:srgbClr val="0000CC"/>
                </a:solidFill>
                <a:latin typeface="Times New Roman" panose="02020603050405020304" pitchFamily="18" charset="0"/>
                <a:cs typeface="Times New Roman" panose="02020603050405020304" pitchFamily="18" charset="0"/>
              </a:rPr>
              <a:t>对</a:t>
            </a:r>
            <a:r>
              <a:rPr lang="en-US" altLang="zh-CN" sz="2400" b="1" i="1" dirty="0" smtClean="0">
                <a:solidFill>
                  <a:srgbClr val="0000CC"/>
                </a:solidFill>
                <a:latin typeface="Times New Roman" panose="02020603050405020304" pitchFamily="18" charset="0"/>
                <a:cs typeface="Times New Roman" panose="02020603050405020304" pitchFamily="18" charset="0"/>
              </a:rPr>
              <a:t>A</a:t>
            </a:r>
            <a:r>
              <a:rPr lang="en-US" altLang="zh-CN" sz="2400" b="1" dirty="0" smtClean="0">
                <a:solidFill>
                  <a:srgbClr val="0000CC"/>
                </a:solidFill>
                <a:latin typeface="Times New Roman" panose="02020603050405020304" pitchFamily="18" charset="0"/>
                <a:cs typeface="Times New Roman" panose="02020603050405020304" pitchFamily="18" charset="0"/>
              </a:rPr>
              <a:t>,</a:t>
            </a:r>
            <a:r>
              <a:rPr lang="en-US" altLang="zh-CN" sz="2400" b="1" i="1" dirty="0" smtClean="0">
                <a:solidFill>
                  <a:srgbClr val="0000CC"/>
                </a:solidFill>
                <a:latin typeface="Times New Roman" panose="02020603050405020304" pitchFamily="18" charset="0"/>
                <a:cs typeface="Times New Roman" panose="02020603050405020304" pitchFamily="18" charset="0"/>
              </a:rPr>
              <a:t>B</a:t>
            </a:r>
            <a:r>
              <a:rPr lang="zh-CN" altLang="en-US" sz="2400" b="1" dirty="0" smtClean="0">
                <a:solidFill>
                  <a:srgbClr val="0000CC"/>
                </a:solidFill>
                <a:latin typeface="Times New Roman" panose="02020603050405020304" pitchFamily="18" charset="0"/>
                <a:cs typeface="Times New Roman" panose="02020603050405020304" pitchFamily="18" charset="0"/>
              </a:rPr>
              <a:t>和</a:t>
            </a:r>
            <a:r>
              <a:rPr lang="en-US" altLang="zh-CN" sz="2400" b="1" i="1" dirty="0" smtClean="0">
                <a:solidFill>
                  <a:srgbClr val="0000CC"/>
                </a:solidFill>
                <a:latin typeface="Times New Roman" panose="02020603050405020304" pitchFamily="18" charset="0"/>
                <a:cs typeface="Times New Roman" panose="02020603050405020304" pitchFamily="18" charset="0"/>
              </a:rPr>
              <a:t>A</a:t>
            </a:r>
            <a:r>
              <a:rPr lang="en-US" altLang="zh-CN" sz="2400" b="1" dirty="0" smtClean="0">
                <a:solidFill>
                  <a:srgbClr val="0000CC"/>
                </a:solidFill>
                <a:latin typeface="Times New Roman" panose="02020603050405020304" pitchFamily="18" charset="0"/>
                <a:cs typeface="Times New Roman" panose="02020603050405020304" pitchFamily="18" charset="0"/>
              </a:rPr>
              <a:t>,</a:t>
            </a:r>
            <a:r>
              <a:rPr lang="en-US" altLang="zh-CN" sz="2400" b="1" i="1" dirty="0" smtClean="0">
                <a:solidFill>
                  <a:srgbClr val="0000CC"/>
                </a:solidFill>
                <a:latin typeface="Times New Roman" panose="02020603050405020304" pitchFamily="18" charset="0"/>
                <a:cs typeface="Times New Roman" panose="02020603050405020304" pitchFamily="18" charset="0"/>
              </a:rPr>
              <a:t>C</a:t>
            </a:r>
            <a:r>
              <a:rPr lang="zh-CN" altLang="en-US" sz="2400" b="1" dirty="0" smtClean="0">
                <a:solidFill>
                  <a:srgbClr val="0000CC"/>
                </a:solidFill>
                <a:latin typeface="Times New Roman" panose="02020603050405020304" pitchFamily="18" charset="0"/>
                <a:cs typeface="Times New Roman" panose="02020603050405020304" pitchFamily="18" charset="0"/>
              </a:rPr>
              <a:t>两点运用伯努利方程</a:t>
            </a:r>
            <a:r>
              <a:rPr lang="zh-CN" altLang="en-US" sz="2400" b="1" dirty="0" smtClean="0">
                <a:latin typeface="Times New Roman" panose="02020603050405020304" pitchFamily="18" charset="0"/>
                <a:cs typeface="Times New Roman" panose="02020603050405020304" pitchFamily="18" charset="0"/>
              </a:rPr>
              <a:t>有：</a:t>
            </a:r>
            <a:endParaRPr lang="en-US" altLang="zh-CN" sz="2400" b="1" dirty="0" smtClean="0">
              <a:latin typeface="Times New Roman" panose="02020603050405020304" pitchFamily="18" charset="0"/>
              <a:cs typeface="Times New Roman" panose="02020603050405020304" pitchFamily="18" charset="0"/>
            </a:endParaRPr>
          </a:p>
          <a:p>
            <a:pPr marL="0" indent="0">
              <a:buNone/>
            </a:pPr>
            <a:endParaRPr lang="zh-CN" altLang="en-US" b="1"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a:p>
        </p:txBody>
      </p:sp>
      <p:sp>
        <p:nvSpPr>
          <p:cNvPr id="13" name="文本框 12"/>
          <p:cNvSpPr txBox="1"/>
          <p:nvPr/>
        </p:nvSpPr>
        <p:spPr>
          <a:xfrm>
            <a:off x="688888" y="5917139"/>
            <a:ext cx="2254143" cy="461665"/>
          </a:xfrm>
          <a:prstGeom prst="rect">
            <a:avLst/>
          </a:prstGeom>
          <a:noFill/>
        </p:spPr>
        <p:txBody>
          <a:bodyPr wrap="none" rtlCol="0">
            <a:spAutoFit/>
          </a:bodyPr>
          <a:lstStyle/>
          <a:p>
            <a:r>
              <a:rPr lang="en-US" altLang="zh-CN" sz="2400" b="1" i="1" dirty="0" smtClean="0">
                <a:latin typeface="Times New Roman" panose="02020603050405020304" pitchFamily="18" charset="0"/>
                <a:cs typeface="Times New Roman" panose="02020603050405020304" pitchFamily="18" charset="0"/>
              </a:rPr>
              <a:t>C</a:t>
            </a:r>
            <a:r>
              <a:rPr lang="zh-CN" altLang="en-US" sz="2400" b="1" dirty="0" smtClean="0">
                <a:latin typeface="+mn-ea"/>
                <a:ea typeface="+mn-ea"/>
              </a:rPr>
              <a:t>的高度极限：</a:t>
            </a:r>
            <a:endParaRPr lang="zh-CN" altLang="en-US" sz="2400" b="1" dirty="0">
              <a:latin typeface="+mn-ea"/>
              <a:ea typeface="+mn-ea"/>
            </a:endParaRPr>
          </a:p>
        </p:txBody>
      </p:sp>
      <p:sp>
        <p:nvSpPr>
          <p:cNvPr id="15" name="文本框 14"/>
          <p:cNvSpPr txBox="1"/>
          <p:nvPr/>
        </p:nvSpPr>
        <p:spPr>
          <a:xfrm>
            <a:off x="4619082" y="5985948"/>
            <a:ext cx="2210092" cy="461665"/>
          </a:xfrm>
          <a:prstGeom prst="rect">
            <a:avLst/>
          </a:prstGeom>
          <a:noFill/>
        </p:spPr>
        <p:txBody>
          <a:bodyPr wrap="none" rtlCol="0">
            <a:spAutoFit/>
          </a:bodyPr>
          <a:lstStyle/>
          <a:p>
            <a:r>
              <a:rPr lang="en-US" altLang="zh-CN" sz="2400" b="1" dirty="0" smtClean="0">
                <a:latin typeface="Times New Roman" panose="02020603050405020304" pitchFamily="18" charset="0"/>
                <a:cs typeface="Times New Roman" panose="02020603050405020304" pitchFamily="18" charset="0"/>
              </a:rPr>
              <a:t>For water~10m</a:t>
            </a:r>
            <a:endParaRPr lang="zh-CN" altLang="en-US" sz="2400" b="1"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2"/>
          <a:stretch>
            <a:fillRect/>
          </a:stretch>
        </p:blipFill>
        <p:spPr>
          <a:xfrm>
            <a:off x="1115616" y="1245681"/>
            <a:ext cx="3096344" cy="559809"/>
          </a:xfrm>
          <a:prstGeom prst="rect">
            <a:avLst/>
          </a:prstGeom>
        </p:spPr>
      </p:pic>
      <p:pic>
        <p:nvPicPr>
          <p:cNvPr id="6" name="图片 5"/>
          <p:cNvPicPr>
            <a:picLocks noChangeAspect="1"/>
          </p:cNvPicPr>
          <p:nvPr/>
        </p:nvPicPr>
        <p:blipFill>
          <a:blip r:embed="rId3"/>
          <a:stretch>
            <a:fillRect/>
          </a:stretch>
        </p:blipFill>
        <p:spPr>
          <a:xfrm>
            <a:off x="714536" y="2404414"/>
            <a:ext cx="5308988" cy="828496"/>
          </a:xfrm>
          <a:prstGeom prst="rect">
            <a:avLst/>
          </a:prstGeom>
        </p:spPr>
      </p:pic>
      <p:pic>
        <p:nvPicPr>
          <p:cNvPr id="7" name="图片 6"/>
          <p:cNvPicPr>
            <a:picLocks noChangeAspect="1"/>
          </p:cNvPicPr>
          <p:nvPr/>
        </p:nvPicPr>
        <p:blipFill>
          <a:blip r:embed="rId4"/>
          <a:stretch>
            <a:fillRect/>
          </a:stretch>
        </p:blipFill>
        <p:spPr>
          <a:xfrm>
            <a:off x="714536" y="4177267"/>
            <a:ext cx="2554548" cy="1010028"/>
          </a:xfrm>
          <a:prstGeom prst="rect">
            <a:avLst/>
          </a:prstGeom>
        </p:spPr>
      </p:pic>
      <p:pic>
        <p:nvPicPr>
          <p:cNvPr id="9" name="图片 8"/>
          <p:cNvPicPr>
            <a:picLocks noChangeAspect="1"/>
          </p:cNvPicPr>
          <p:nvPr/>
        </p:nvPicPr>
        <p:blipFill>
          <a:blip r:embed="rId5"/>
          <a:stretch>
            <a:fillRect/>
          </a:stretch>
        </p:blipFill>
        <p:spPr>
          <a:xfrm>
            <a:off x="3309044" y="4453861"/>
            <a:ext cx="3672408" cy="556090"/>
          </a:xfrm>
          <a:prstGeom prst="rect">
            <a:avLst/>
          </a:prstGeom>
        </p:spPr>
      </p:pic>
      <p:pic>
        <p:nvPicPr>
          <p:cNvPr id="10" name="图片 9"/>
          <p:cNvPicPr>
            <a:picLocks noChangeAspect="1"/>
          </p:cNvPicPr>
          <p:nvPr/>
        </p:nvPicPr>
        <p:blipFill>
          <a:blip r:embed="rId6"/>
          <a:stretch>
            <a:fillRect/>
          </a:stretch>
        </p:blipFill>
        <p:spPr>
          <a:xfrm>
            <a:off x="714536" y="4967071"/>
            <a:ext cx="5513648" cy="978947"/>
          </a:xfrm>
          <a:prstGeom prst="rect">
            <a:avLst/>
          </a:prstGeom>
        </p:spPr>
      </p:pic>
      <p:pic>
        <p:nvPicPr>
          <p:cNvPr id="16" name="图片 15"/>
          <p:cNvPicPr>
            <a:picLocks noChangeAspect="1"/>
          </p:cNvPicPr>
          <p:nvPr/>
        </p:nvPicPr>
        <p:blipFill>
          <a:blip r:embed="rId7"/>
          <a:stretch>
            <a:fillRect/>
          </a:stretch>
        </p:blipFill>
        <p:spPr>
          <a:xfrm>
            <a:off x="6147376" y="5231381"/>
            <a:ext cx="2678548" cy="542313"/>
          </a:xfrm>
          <a:prstGeom prst="rect">
            <a:avLst/>
          </a:prstGeom>
        </p:spPr>
      </p:pic>
      <p:pic>
        <p:nvPicPr>
          <p:cNvPr id="17" name="图片 16"/>
          <p:cNvPicPr>
            <a:picLocks noChangeAspect="1"/>
          </p:cNvPicPr>
          <p:nvPr/>
        </p:nvPicPr>
        <p:blipFill>
          <a:blip r:embed="rId8"/>
          <a:stretch>
            <a:fillRect/>
          </a:stretch>
        </p:blipFill>
        <p:spPr>
          <a:xfrm>
            <a:off x="2699792" y="5668880"/>
            <a:ext cx="1682333" cy="103959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ppt_x"/>
                                          </p:val>
                                        </p:tav>
                                        <p:tav tm="100000">
                                          <p:val>
                                            <p:strVal val="#ppt_x"/>
                                          </p:val>
                                        </p:tav>
                                      </p:tavLst>
                                    </p:anim>
                                    <p:anim calcmode="lin" valueType="num">
                                      <p:cBhvr additive="base">
                                        <p:cTn id="50" dur="500" fill="hold"/>
                                        <p:tgtEl>
                                          <p:spTgt spid="13"/>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additive="base">
                                        <p:cTn id="53" dur="500" fill="hold"/>
                                        <p:tgtEl>
                                          <p:spTgt spid="17"/>
                                        </p:tgtEl>
                                        <p:attrNameLst>
                                          <p:attrName>ppt_x</p:attrName>
                                        </p:attrNameLst>
                                      </p:cBhvr>
                                      <p:tavLst>
                                        <p:tav tm="0">
                                          <p:val>
                                            <p:strVal val="#ppt_x"/>
                                          </p:val>
                                        </p:tav>
                                        <p:tav tm="100000">
                                          <p:val>
                                            <p:strVal val="#ppt_x"/>
                                          </p:val>
                                        </p:tav>
                                      </p:tavLst>
                                    </p:anim>
                                    <p:anim calcmode="lin" valueType="num">
                                      <p:cBhvr additive="base">
                                        <p:cTn id="5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additive="base">
                                        <p:cTn id="59" dur="500" fill="hold"/>
                                        <p:tgtEl>
                                          <p:spTgt spid="15"/>
                                        </p:tgtEl>
                                        <p:attrNameLst>
                                          <p:attrName>ppt_x</p:attrName>
                                        </p:attrNameLst>
                                      </p:cBhvr>
                                      <p:tavLst>
                                        <p:tav tm="0">
                                          <p:val>
                                            <p:strVal val="#ppt_x"/>
                                          </p:val>
                                        </p:tav>
                                        <p:tav tm="100000">
                                          <p:val>
                                            <p:strVal val="#ppt_x"/>
                                          </p:val>
                                        </p:tav>
                                      </p:tavLst>
                                    </p:anim>
                                    <p:anim calcmode="lin" valueType="num">
                                      <p:cBhvr additive="base">
                                        <p:cTn id="6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764704"/>
            <a:ext cx="7886700" cy="5412259"/>
          </a:xfrm>
        </p:spPr>
        <p:txBody>
          <a:bodyPr>
            <a:normAutofit lnSpcReduction="10000"/>
          </a:bodyPr>
          <a:lstStyle/>
          <a:p>
            <a:pPr marL="0" indent="0">
              <a:lnSpc>
                <a:spcPct val="150000"/>
              </a:lnSpc>
              <a:buNone/>
            </a:pPr>
            <a:r>
              <a:rPr lang="en-US" altLang="zh-CN" sz="2400" b="1" dirty="0" smtClean="0">
                <a:latin typeface="+mn-ea"/>
              </a:rPr>
              <a:t>(6)</a:t>
            </a:r>
            <a:r>
              <a:rPr lang="zh-CN" altLang="en-US" sz="2400" b="1" dirty="0" smtClean="0">
                <a:latin typeface="+mn-ea"/>
              </a:rPr>
              <a:t>弧旋球或香蕉球原理。</a:t>
            </a:r>
            <a:endParaRPr lang="en-US" altLang="zh-CN" sz="2400" b="1" dirty="0" smtClean="0">
              <a:latin typeface="+mn-ea"/>
            </a:endParaRPr>
          </a:p>
          <a:p>
            <a:pPr marL="0" indent="0">
              <a:lnSpc>
                <a:spcPct val="150000"/>
              </a:lnSpc>
              <a:buNone/>
            </a:pPr>
            <a:r>
              <a:rPr lang="zh-CN" altLang="en-US" sz="2400" b="1" dirty="0" smtClean="0">
                <a:latin typeface="+mn-ea"/>
              </a:rPr>
              <a:t>    </a:t>
            </a:r>
            <a:endParaRPr lang="en-US" altLang="zh-CN" sz="2400" b="1" dirty="0" smtClean="0">
              <a:latin typeface="+mn-ea"/>
            </a:endParaRPr>
          </a:p>
          <a:p>
            <a:pPr marL="0" indent="0">
              <a:lnSpc>
                <a:spcPct val="150000"/>
              </a:lnSpc>
              <a:buNone/>
            </a:pPr>
            <a:endParaRPr lang="en-US" altLang="zh-CN" sz="2400" b="1" dirty="0">
              <a:latin typeface="+mn-ea"/>
            </a:endParaRPr>
          </a:p>
          <a:p>
            <a:pPr marL="0" indent="0">
              <a:lnSpc>
                <a:spcPct val="150000"/>
              </a:lnSpc>
              <a:buNone/>
            </a:pPr>
            <a:endParaRPr lang="en-US" altLang="zh-CN" sz="2400" b="1" dirty="0" smtClean="0">
              <a:latin typeface="+mn-ea"/>
            </a:endParaRPr>
          </a:p>
          <a:p>
            <a:pPr marL="0" indent="0">
              <a:lnSpc>
                <a:spcPct val="150000"/>
              </a:lnSpc>
              <a:buNone/>
            </a:pPr>
            <a:endParaRPr lang="en-US" altLang="zh-CN" sz="2400" b="1" dirty="0">
              <a:latin typeface="+mn-ea"/>
            </a:endParaRPr>
          </a:p>
          <a:p>
            <a:pPr marL="0" indent="0">
              <a:lnSpc>
                <a:spcPct val="150000"/>
              </a:lnSpc>
              <a:buNone/>
            </a:pPr>
            <a:endParaRPr lang="en-US" altLang="zh-CN" sz="2400" b="1" dirty="0" smtClean="0">
              <a:latin typeface="+mn-ea"/>
            </a:endParaRPr>
          </a:p>
          <a:p>
            <a:pPr marL="0" indent="0">
              <a:lnSpc>
                <a:spcPct val="150000"/>
              </a:lnSpc>
              <a:buNone/>
            </a:pPr>
            <a:r>
              <a:rPr lang="zh-CN" altLang="en-US" sz="2400" b="1" dirty="0" smtClean="0">
                <a:latin typeface="+mn-ea"/>
              </a:rPr>
              <a:t>    分析时候要从球参考系来看，再用伯努利方程。而不能用地面参考系，因为相对地面，气流不是稳恒流动，伯努利方程不再成立。</a:t>
            </a:r>
            <a:endParaRPr lang="zh-CN" altLang="en-US" sz="2400" b="1" dirty="0">
              <a:latin typeface="+mn-ea"/>
            </a:endParaRPr>
          </a:p>
        </p:txBody>
      </p:sp>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1331640" y="1412776"/>
            <a:ext cx="5544616" cy="292149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476672"/>
            <a:ext cx="7886700" cy="5700291"/>
          </a:xfrm>
        </p:spPr>
        <p:txBody>
          <a:bodyPr>
            <a:normAutofit/>
          </a:bodyPr>
          <a:lstStyle/>
          <a:p>
            <a:pPr marL="0" indent="0">
              <a:lnSpc>
                <a:spcPct val="150000"/>
              </a:lnSpc>
              <a:buNone/>
            </a:pPr>
            <a:r>
              <a:rPr lang="en-US" altLang="zh-CN" sz="2400" b="1" dirty="0" smtClean="0">
                <a:latin typeface="+mn-ea"/>
              </a:rPr>
              <a:t>(7)</a:t>
            </a:r>
            <a:r>
              <a:rPr lang="zh-CN" altLang="en-US" sz="2400" b="1" dirty="0" smtClean="0">
                <a:latin typeface="+mn-ea"/>
              </a:rPr>
              <a:t>飞机机翼周围的空气流动。</a:t>
            </a:r>
            <a:endParaRPr lang="en-US" altLang="zh-CN" sz="2400" b="1" dirty="0" smtClean="0">
              <a:latin typeface="+mn-ea"/>
            </a:endParaRPr>
          </a:p>
          <a:p>
            <a:pPr marL="0" indent="0">
              <a:lnSpc>
                <a:spcPct val="150000"/>
              </a:lnSpc>
              <a:buNone/>
            </a:pPr>
            <a:r>
              <a:rPr lang="zh-CN" altLang="en-US" sz="2400" b="1" dirty="0" smtClean="0">
                <a:latin typeface="+mn-ea"/>
              </a:rPr>
              <a:t>①伯</a:t>
            </a:r>
            <a:r>
              <a:rPr lang="zh-CN" altLang="en-US" sz="2400" b="1" dirty="0">
                <a:latin typeface="+mn-ea"/>
              </a:rPr>
              <a:t>努利原理</a:t>
            </a:r>
            <a:r>
              <a:rPr lang="zh-CN" altLang="en-US" sz="2400" b="1" dirty="0" smtClean="0">
                <a:latin typeface="+mn-ea"/>
              </a:rPr>
              <a:t>分析</a:t>
            </a:r>
            <a:endParaRPr lang="en-US" altLang="zh-CN" sz="2400" b="1" dirty="0" smtClean="0">
              <a:latin typeface="+mn-ea"/>
            </a:endParaRPr>
          </a:p>
          <a:p>
            <a:pPr marL="0" indent="0">
              <a:lnSpc>
                <a:spcPct val="150000"/>
              </a:lnSpc>
              <a:buNone/>
            </a:pPr>
            <a:endParaRPr lang="en-US" altLang="zh-CN" sz="2400" b="1" dirty="0" smtClean="0">
              <a:latin typeface="+mn-ea"/>
            </a:endParaRPr>
          </a:p>
          <a:p>
            <a:pPr marL="0" indent="0">
              <a:lnSpc>
                <a:spcPct val="150000"/>
              </a:lnSpc>
              <a:buNone/>
            </a:pPr>
            <a:endParaRPr lang="en-US" altLang="zh-CN" sz="2400" b="1" dirty="0" smtClean="0">
              <a:latin typeface="+mn-ea"/>
            </a:endParaRPr>
          </a:p>
          <a:p>
            <a:pPr marL="0" indent="0">
              <a:lnSpc>
                <a:spcPct val="150000"/>
              </a:lnSpc>
              <a:buNone/>
            </a:pPr>
            <a:r>
              <a:rPr lang="zh-CN" altLang="en-US" sz="2400" b="1" dirty="0">
                <a:latin typeface="+mn-ea"/>
              </a:rPr>
              <a:t>②</a:t>
            </a:r>
            <a:r>
              <a:rPr lang="zh-CN" altLang="en-US" sz="2400" b="1" dirty="0" smtClean="0">
                <a:latin typeface="+mn-ea"/>
              </a:rPr>
              <a:t>动量定理分析。</a:t>
            </a:r>
            <a:endParaRPr lang="en-US" altLang="zh-CN" sz="2400" b="1" dirty="0" smtClean="0">
              <a:latin typeface="+mn-ea"/>
            </a:endParaRPr>
          </a:p>
          <a:p>
            <a:pPr marL="0" indent="0">
              <a:lnSpc>
                <a:spcPct val="150000"/>
              </a:lnSpc>
              <a:buNone/>
            </a:pPr>
            <a:endParaRPr lang="zh-CN" altLang="en-US" sz="2400" b="1" dirty="0">
              <a:latin typeface="+mn-ea"/>
            </a:endParaRPr>
          </a:p>
        </p:txBody>
      </p:sp>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a:p>
        </p:txBody>
      </p:sp>
      <p:pic>
        <p:nvPicPr>
          <p:cNvPr id="2" name="图片 1"/>
          <p:cNvPicPr>
            <a:picLocks noChangeAspect="1"/>
          </p:cNvPicPr>
          <p:nvPr/>
        </p:nvPicPr>
        <p:blipFill>
          <a:blip r:embed="rId1"/>
          <a:stretch>
            <a:fillRect/>
          </a:stretch>
        </p:blipFill>
        <p:spPr>
          <a:xfrm>
            <a:off x="4067944" y="1037393"/>
            <a:ext cx="3962400" cy="2771775"/>
          </a:xfrm>
          <a:prstGeom prst="rect">
            <a:avLst/>
          </a:prstGeom>
        </p:spPr>
      </p:pic>
      <p:pic>
        <p:nvPicPr>
          <p:cNvPr id="7" name="图片 6"/>
          <p:cNvPicPr>
            <a:picLocks noChangeAspect="1"/>
          </p:cNvPicPr>
          <p:nvPr/>
        </p:nvPicPr>
        <p:blipFill>
          <a:blip r:embed="rId2"/>
          <a:stretch>
            <a:fillRect/>
          </a:stretch>
        </p:blipFill>
        <p:spPr>
          <a:xfrm>
            <a:off x="683417" y="1834690"/>
            <a:ext cx="3096344" cy="1079150"/>
          </a:xfrm>
          <a:prstGeom prst="rect">
            <a:avLst/>
          </a:prstGeom>
        </p:spPr>
      </p:pic>
      <p:pic>
        <p:nvPicPr>
          <p:cNvPr id="8" name="图片 7"/>
          <p:cNvPicPr>
            <a:picLocks noChangeAspect="1"/>
          </p:cNvPicPr>
          <p:nvPr/>
        </p:nvPicPr>
        <p:blipFill>
          <a:blip r:embed="rId3"/>
          <a:stretch>
            <a:fillRect/>
          </a:stretch>
        </p:blipFill>
        <p:spPr>
          <a:xfrm>
            <a:off x="743933" y="3686279"/>
            <a:ext cx="4935312" cy="1367220"/>
          </a:xfrm>
          <a:prstGeom prst="rect">
            <a:avLst/>
          </a:prstGeom>
        </p:spPr>
      </p:pic>
      <p:sp>
        <p:nvSpPr>
          <p:cNvPr id="5" name="文本框 4"/>
          <p:cNvSpPr txBox="1"/>
          <p:nvPr/>
        </p:nvSpPr>
        <p:spPr bwMode="auto">
          <a:xfrm>
            <a:off x="628650" y="5053499"/>
            <a:ext cx="7759774" cy="14498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FF66"/>
                </a:solidFill>
                <a:miter lim="800000"/>
                <a:headEnd/>
                <a:tailEnd type="none" w="lg" len="lg"/>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rtlCol="0">
            <a:spAutoFit/>
          </a:bodyPr>
          <a:lstStyle/>
          <a:p>
            <a:pPr algn="l">
              <a:lnSpc>
                <a:spcPct val="125000"/>
              </a:lnSpc>
            </a:pPr>
            <a:r>
              <a:rPr lang="zh-CN" altLang="en-US" sz="2400" dirty="0" smtClean="0">
                <a:solidFill>
                  <a:srgbClr val="0000CC"/>
                </a:solidFill>
                <a:latin typeface="华文新魏" panose="02010800040101010101" pitchFamily="2" charset="-122"/>
                <a:ea typeface="华文新魏" panose="02010800040101010101" pitchFamily="2" charset="-122"/>
              </a:rPr>
              <a:t>自由气流和凸弯曲的船帆合在一起形成一个窄道，起初的气流必须从中经过。因为空气不能自行压缩，所以空气必须加速以从该窄道挤过。</a:t>
            </a:r>
            <a:endParaRPr lang="zh-CN" altLang="en-US" sz="2400" dirty="0">
              <a:solidFill>
                <a:srgbClr val="0000CC"/>
              </a:solidFill>
              <a:latin typeface="华文新魏" panose="02010800040101010101" pitchFamily="2" charset="-122"/>
              <a:ea typeface="华文新魏"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404664"/>
            <a:ext cx="7886700" cy="5772299"/>
          </a:xfrm>
        </p:spPr>
        <p:txBody>
          <a:bodyPr>
            <a:normAutofit/>
          </a:bodyPr>
          <a:lstStyle/>
          <a:p>
            <a:pPr marL="0" indent="0" algn="just">
              <a:buNone/>
            </a:pPr>
            <a:r>
              <a:rPr lang="zh-CN" altLang="en-US" sz="2400" b="1" dirty="0" smtClean="0">
                <a:solidFill>
                  <a:srgbClr val="C00000"/>
                </a:solidFill>
                <a:latin typeface="Times New Roman" panose="02020603050405020304" pitchFamily="18" charset="0"/>
                <a:cs typeface="Times New Roman" panose="02020603050405020304" pitchFamily="18" charset="0"/>
              </a:rPr>
              <a:t>例</a:t>
            </a:r>
            <a:r>
              <a:rPr lang="en-US" altLang="zh-CN" sz="2400" b="1" dirty="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在截面积</a:t>
            </a:r>
            <a:r>
              <a:rPr lang="en-US" altLang="zh-CN" sz="2400" b="1" i="1" dirty="0" smtClean="0">
                <a:latin typeface="Times New Roman" panose="02020603050405020304" pitchFamily="18" charset="0"/>
                <a:cs typeface="Times New Roman" panose="02020603050405020304" pitchFamily="18" charset="0"/>
              </a:rPr>
              <a:t>S</a:t>
            </a:r>
            <a:r>
              <a:rPr lang="en-US" altLang="zh-CN" sz="2400" b="1" baseline="-25000" dirty="0" smtClean="0">
                <a:latin typeface="Times New Roman" panose="02020603050405020304" pitchFamily="18" charset="0"/>
                <a:cs typeface="Times New Roman" panose="02020603050405020304" pitchFamily="18" charset="0"/>
              </a:rPr>
              <a:t>0</a:t>
            </a:r>
            <a:r>
              <a:rPr lang="zh-CN" altLang="en-US" sz="2400" b="1" dirty="0" smtClean="0">
                <a:latin typeface="Times New Roman" panose="02020603050405020304" pitchFamily="18" charset="0"/>
                <a:cs typeface="Times New Roman" panose="02020603050405020304" pitchFamily="18" charset="0"/>
              </a:rPr>
              <a:t>很大的圆筒中储有高度为</a:t>
            </a:r>
            <a:r>
              <a:rPr lang="en-US" altLang="zh-CN" sz="2400" b="1" i="1" dirty="0" smtClean="0">
                <a:latin typeface="Times New Roman" panose="02020603050405020304" pitchFamily="18" charset="0"/>
                <a:cs typeface="Times New Roman" panose="02020603050405020304" pitchFamily="18" charset="0"/>
              </a:rPr>
              <a:t>H</a:t>
            </a:r>
            <a:r>
              <a:rPr lang="zh-CN" altLang="en-US" sz="2400" b="1" dirty="0" smtClean="0">
                <a:latin typeface="Times New Roman" panose="02020603050405020304" pitchFamily="18" charset="0"/>
                <a:cs typeface="Times New Roman" panose="02020603050405020304" pitchFamily="18" charset="0"/>
              </a:rPr>
              <a:t>的水，在桶的侧面高度</a:t>
            </a:r>
            <a:r>
              <a:rPr lang="en-US" altLang="zh-CN" sz="2400" b="1" i="1" dirty="0" smtClean="0">
                <a:latin typeface="Times New Roman" panose="02020603050405020304" pitchFamily="18" charset="0"/>
                <a:cs typeface="Times New Roman" panose="02020603050405020304" pitchFamily="18" charset="0"/>
              </a:rPr>
              <a:t>h</a:t>
            </a:r>
            <a:r>
              <a:rPr lang="zh-CN" altLang="en-US" sz="2400" b="1" dirty="0" smtClean="0">
                <a:latin typeface="Times New Roman" panose="02020603050405020304" pitchFamily="18" charset="0"/>
                <a:cs typeface="Times New Roman" panose="02020603050405020304" pitchFamily="18" charset="0"/>
              </a:rPr>
              <a:t>处开有一个面积为</a:t>
            </a:r>
            <a:r>
              <a:rPr lang="en-US" altLang="zh-CN" sz="2400" b="1" i="1" dirty="0" smtClean="0">
                <a:latin typeface="Times New Roman" panose="02020603050405020304" pitchFamily="18" charset="0"/>
                <a:cs typeface="Times New Roman" panose="02020603050405020304" pitchFamily="18" charset="0"/>
              </a:rPr>
              <a:t>s</a:t>
            </a:r>
            <a:r>
              <a:rPr lang="zh-CN" altLang="en-US" sz="2400" b="1" dirty="0" smtClean="0">
                <a:latin typeface="Times New Roman" panose="02020603050405020304" pitchFamily="18" charset="0"/>
                <a:cs typeface="Times New Roman" panose="02020603050405020304" pitchFamily="18" charset="0"/>
              </a:rPr>
              <a:t>的小孔。求：</a:t>
            </a:r>
            <a:r>
              <a:rPr lang="en-US" altLang="zh-CN" sz="2400" b="1" dirty="0" smtClean="0">
                <a:latin typeface="Times New Roman" panose="02020603050405020304" pitchFamily="18" charset="0"/>
                <a:cs typeface="Times New Roman" panose="02020603050405020304" pitchFamily="18" charset="0"/>
              </a:rPr>
              <a:t>(1)</a:t>
            </a:r>
            <a:r>
              <a:rPr lang="zh-CN" altLang="en-US" sz="2400" b="1" dirty="0" smtClean="0">
                <a:latin typeface="Times New Roman" panose="02020603050405020304" pitchFamily="18" charset="0"/>
                <a:cs typeface="Times New Roman" panose="02020603050405020304" pitchFamily="18" charset="0"/>
              </a:rPr>
              <a:t>高度</a:t>
            </a:r>
            <a:r>
              <a:rPr lang="en-US" altLang="zh-CN" sz="2400" b="1" i="1" dirty="0" smtClean="0">
                <a:latin typeface="Times New Roman" panose="02020603050405020304" pitchFamily="18" charset="0"/>
                <a:cs typeface="Times New Roman" panose="02020603050405020304" pitchFamily="18" charset="0"/>
              </a:rPr>
              <a:t>h</a:t>
            </a:r>
            <a:r>
              <a:rPr lang="zh-CN" altLang="en-US" sz="2400" b="1" dirty="0" smtClean="0">
                <a:latin typeface="Times New Roman" panose="02020603050405020304" pitchFamily="18" charset="0"/>
                <a:cs typeface="Times New Roman" panose="02020603050405020304" pitchFamily="18" charset="0"/>
              </a:rPr>
              <a:t>为多大时，水在平面的射程最大，并求出最大射程；</a:t>
            </a:r>
            <a:r>
              <a:rPr lang="en-US" altLang="zh-CN" sz="2400" b="1" dirty="0" smtClean="0">
                <a:latin typeface="Times New Roman" panose="02020603050405020304" pitchFamily="18" charset="0"/>
                <a:cs typeface="Times New Roman" panose="02020603050405020304" pitchFamily="18" charset="0"/>
              </a:rPr>
              <a:t>(2)</a:t>
            </a:r>
            <a:r>
              <a:rPr lang="zh-CN" altLang="en-US" sz="2400" b="1" dirty="0" smtClean="0">
                <a:latin typeface="Times New Roman" panose="02020603050405020304" pitchFamily="18" charset="0"/>
                <a:cs typeface="Times New Roman" panose="02020603050405020304" pitchFamily="18" charset="0"/>
              </a:rPr>
              <a:t>小孔为该高度时候，水从开始射出到停止射出需要多少时间？</a:t>
            </a:r>
            <a:endParaRPr lang="en-US" altLang="zh-CN" sz="2400" b="1" dirty="0" smtClean="0">
              <a:latin typeface="Times New Roman" panose="02020603050405020304" pitchFamily="18" charset="0"/>
              <a:cs typeface="Times New Roman" panose="02020603050405020304" pitchFamily="18" charset="0"/>
            </a:endParaRPr>
          </a:p>
          <a:p>
            <a:pPr marL="0" indent="0">
              <a:buNone/>
            </a:pPr>
            <a:r>
              <a:rPr lang="zh-CN" altLang="en-US" sz="2400" b="1" dirty="0">
                <a:solidFill>
                  <a:srgbClr val="C00000"/>
                </a:solidFill>
                <a:latin typeface="楷体" panose="02010609060101010101" pitchFamily="49" charset="-122"/>
                <a:ea typeface="楷体" panose="02010609060101010101" pitchFamily="49" charset="-122"/>
                <a:cs typeface="Times New Roman" panose="02020603050405020304" pitchFamily="18" charset="0"/>
              </a:rPr>
              <a:t>解</a:t>
            </a:r>
            <a:r>
              <a:rPr lang="zh-CN" altLang="en-US" sz="2400" b="1" dirty="0" smtClean="0">
                <a:latin typeface="楷体" panose="02010609060101010101" pitchFamily="49" charset="-122"/>
                <a:ea typeface="楷体" panose="02010609060101010101" pitchFamily="49" charset="-122"/>
                <a:cs typeface="Times New Roman" panose="02020603050405020304" pitchFamily="18" charset="0"/>
              </a:rPr>
              <a:t> </a:t>
            </a:r>
            <a:r>
              <a:rPr lang="en-US" altLang="zh-CN" sz="2400" b="1" dirty="0" smtClean="0">
                <a:latin typeface="楷体" panose="02010609060101010101" pitchFamily="49" charset="-122"/>
                <a:ea typeface="楷体" panose="02010609060101010101" pitchFamily="49" charset="-122"/>
                <a:cs typeface="Times New Roman" panose="02020603050405020304" pitchFamily="18" charset="0"/>
              </a:rPr>
              <a:t>(1)</a:t>
            </a:r>
            <a:r>
              <a:rPr lang="zh-CN" altLang="en-US" sz="2400" b="1" dirty="0" smtClean="0">
                <a:latin typeface="楷体" panose="02010609060101010101" pitchFamily="49" charset="-122"/>
                <a:ea typeface="楷体" panose="02010609060101010101" pitchFamily="49" charset="-122"/>
                <a:cs typeface="Times New Roman" panose="02020603050405020304" pitchFamily="18" charset="0"/>
              </a:rPr>
              <a:t>水面下降速度可以忽略不计。</a:t>
            </a:r>
            <a:endParaRPr lang="en-US" altLang="zh-CN" sz="2400" b="1" dirty="0" smtClean="0">
              <a:latin typeface="楷体" panose="02010609060101010101" pitchFamily="49" charset="-122"/>
              <a:ea typeface="楷体" panose="02010609060101010101" pitchFamily="49" charset="-122"/>
              <a:cs typeface="Times New Roman" panose="02020603050405020304" pitchFamily="18" charset="0"/>
            </a:endParaRPr>
          </a:p>
          <a:p>
            <a:pPr marL="0" indent="0">
              <a:buNone/>
            </a:pPr>
            <a:endParaRPr lang="en-US" altLang="zh-CN" sz="2400" b="1" dirty="0">
              <a:latin typeface="楷体" panose="02010609060101010101" pitchFamily="49" charset="-122"/>
              <a:ea typeface="楷体" panose="02010609060101010101" pitchFamily="49" charset="-122"/>
              <a:cs typeface="Times New Roman" panose="02020603050405020304" pitchFamily="18" charset="0"/>
            </a:endParaRPr>
          </a:p>
          <a:p>
            <a:pPr marL="0" indent="0">
              <a:buNone/>
            </a:pPr>
            <a:endParaRPr lang="en-US" altLang="zh-CN" sz="2400" b="1" dirty="0" smtClean="0">
              <a:latin typeface="楷体" panose="02010609060101010101" pitchFamily="49" charset="-122"/>
              <a:ea typeface="楷体" panose="02010609060101010101" pitchFamily="49" charset="-122"/>
              <a:cs typeface="Times New Roman" panose="02020603050405020304" pitchFamily="18" charset="0"/>
            </a:endParaRPr>
          </a:p>
          <a:p>
            <a:pPr marL="0" indent="0">
              <a:buNone/>
            </a:pPr>
            <a:r>
              <a:rPr lang="zh-CN" altLang="en-US" sz="2400" b="1" dirty="0" smtClean="0">
                <a:latin typeface="楷体" panose="02010609060101010101" pitchFamily="49" charset="-122"/>
                <a:ea typeface="楷体" panose="02010609060101010101" pitchFamily="49" charset="-122"/>
                <a:cs typeface="Times New Roman" panose="02020603050405020304" pitchFamily="18" charset="0"/>
              </a:rPr>
              <a:t>根据抛体运动特点可得</a:t>
            </a:r>
            <a:endParaRPr lang="en-US" altLang="zh-CN" sz="2400" b="1" dirty="0" smtClean="0">
              <a:latin typeface="楷体" panose="02010609060101010101" pitchFamily="49" charset="-122"/>
              <a:ea typeface="楷体" panose="02010609060101010101" pitchFamily="49" charset="-122"/>
              <a:cs typeface="Times New Roman" panose="02020603050405020304" pitchFamily="18" charset="0"/>
            </a:endParaRPr>
          </a:p>
          <a:p>
            <a:pPr marL="0" indent="0">
              <a:buNone/>
            </a:pPr>
            <a:endParaRPr lang="en-US" altLang="zh-CN" sz="2400" b="1" dirty="0">
              <a:latin typeface="楷体" panose="02010609060101010101" pitchFamily="49" charset="-122"/>
              <a:ea typeface="楷体" panose="02010609060101010101" pitchFamily="49" charset="-122"/>
              <a:cs typeface="Times New Roman" panose="02020603050405020304" pitchFamily="18" charset="0"/>
            </a:endParaRPr>
          </a:p>
          <a:p>
            <a:pPr marL="0" indent="0">
              <a:buNone/>
            </a:pPr>
            <a:r>
              <a:rPr lang="en-US" altLang="zh-CN" sz="2400" b="1" dirty="0" smtClean="0">
                <a:latin typeface="楷体" panose="02010609060101010101" pitchFamily="49" charset="-122"/>
                <a:ea typeface="楷体" panose="02010609060101010101" pitchFamily="49" charset="-122"/>
                <a:cs typeface="Times New Roman" panose="02020603050405020304" pitchFamily="18" charset="0"/>
              </a:rPr>
              <a:t>(2)</a:t>
            </a:r>
            <a:r>
              <a:rPr lang="zh-CN" altLang="en-US" sz="2400" b="1" dirty="0" smtClean="0">
                <a:latin typeface="楷体" panose="02010609060101010101" pitchFamily="49" charset="-122"/>
                <a:ea typeface="楷体" panose="02010609060101010101" pitchFamily="49" charset="-122"/>
                <a:cs typeface="Times New Roman" panose="02020603050405020304" pitchFamily="18" charset="0"/>
              </a:rPr>
              <a:t>考察流出过程任意时刻，设</a:t>
            </a:r>
            <a:endParaRPr lang="en-US" altLang="zh-CN" sz="2400" b="1" dirty="0" smtClean="0">
              <a:latin typeface="楷体" panose="02010609060101010101" pitchFamily="49" charset="-122"/>
              <a:ea typeface="楷体" panose="02010609060101010101" pitchFamily="49" charset="-122"/>
              <a:cs typeface="Times New Roman" panose="02020603050405020304" pitchFamily="18" charset="0"/>
            </a:endParaRPr>
          </a:p>
          <a:p>
            <a:pPr marL="0" indent="0">
              <a:buNone/>
            </a:pPr>
            <a:r>
              <a:rPr lang="zh-CN" altLang="en-US" sz="2400" b="1" dirty="0" smtClean="0">
                <a:latin typeface="楷体" panose="02010609060101010101" pitchFamily="49" charset="-122"/>
                <a:ea typeface="楷体" panose="02010609060101010101" pitchFamily="49" charset="-122"/>
                <a:cs typeface="Times New Roman" panose="02020603050405020304" pitchFamily="18" charset="0"/>
              </a:rPr>
              <a:t>水面高</a:t>
            </a:r>
            <a:r>
              <a:rPr lang="en-US" altLang="zh-CN" sz="2400" b="1" dirty="0" smtClean="0">
                <a:latin typeface="楷体" panose="02010609060101010101" pitchFamily="49" charset="-122"/>
                <a:ea typeface="楷体" panose="02010609060101010101" pitchFamily="49" charset="-122"/>
                <a:cs typeface="Times New Roman" panose="02020603050405020304" pitchFamily="18" charset="0"/>
              </a:rPr>
              <a:t>y</a:t>
            </a:r>
            <a:r>
              <a:rPr lang="zh-CN" altLang="en-US" sz="2400" b="1" dirty="0" smtClean="0">
                <a:latin typeface="楷体" panose="02010609060101010101" pitchFamily="49" charset="-122"/>
                <a:ea typeface="楷体" panose="02010609060101010101" pitchFamily="49" charset="-122"/>
                <a:cs typeface="Times New Roman" panose="02020603050405020304" pitchFamily="18" charset="0"/>
              </a:rPr>
              <a:t>，流速</a:t>
            </a:r>
            <a:r>
              <a:rPr lang="en-US" altLang="zh-CN" sz="2400" b="1" dirty="0" smtClean="0">
                <a:latin typeface="楷体" panose="02010609060101010101" pitchFamily="49" charset="-122"/>
                <a:ea typeface="楷体" panose="02010609060101010101" pitchFamily="49" charset="-122"/>
                <a:cs typeface="Times New Roman" panose="02020603050405020304" pitchFamily="18" charset="0"/>
              </a:rPr>
              <a:t>v,</a:t>
            </a:r>
            <a:r>
              <a:rPr lang="zh-CN" altLang="en-US" sz="2400" b="1" dirty="0" smtClean="0">
                <a:latin typeface="楷体" panose="02010609060101010101" pitchFamily="49" charset="-122"/>
                <a:ea typeface="楷体" panose="02010609060101010101" pitchFamily="49" charset="-122"/>
                <a:cs typeface="Times New Roman" panose="02020603050405020304" pitchFamily="18" charset="0"/>
              </a:rPr>
              <a:t>根据</a:t>
            </a:r>
            <a:r>
              <a:rPr lang="en-US" altLang="zh-CN" sz="2400" b="1" dirty="0" smtClean="0">
                <a:latin typeface="楷体" panose="02010609060101010101" pitchFamily="49" charset="-122"/>
                <a:ea typeface="楷体" panose="02010609060101010101" pitchFamily="49" charset="-122"/>
                <a:cs typeface="Times New Roman" panose="02020603050405020304" pitchFamily="18" charset="0"/>
              </a:rPr>
              <a:t>(1)</a:t>
            </a:r>
            <a:r>
              <a:rPr lang="zh-CN" altLang="en-US" sz="2400" b="1" dirty="0" smtClean="0">
                <a:latin typeface="楷体" panose="02010609060101010101" pitchFamily="49" charset="-122"/>
                <a:ea typeface="楷体" panose="02010609060101010101" pitchFamily="49" charset="-122"/>
                <a:cs typeface="Times New Roman" panose="02020603050405020304" pitchFamily="18" charset="0"/>
              </a:rPr>
              <a:t>求解有</a:t>
            </a:r>
            <a:endParaRPr lang="en-US" altLang="zh-CN" sz="2400" b="1" dirty="0" smtClean="0">
              <a:latin typeface="楷体" panose="02010609060101010101" pitchFamily="49" charset="-122"/>
              <a:ea typeface="楷体" panose="02010609060101010101" pitchFamily="49" charset="-122"/>
              <a:cs typeface="Times New Roman" panose="02020603050405020304" pitchFamily="18" charset="0"/>
            </a:endParaRPr>
          </a:p>
          <a:p>
            <a:pPr marL="0" indent="0" algn="just">
              <a:lnSpc>
                <a:spcPct val="150000"/>
              </a:lnSpc>
              <a:buNone/>
            </a:pPr>
            <a:r>
              <a:rPr lang="zh-CN" altLang="en-US" sz="2400" b="1" dirty="0" smtClean="0">
                <a:latin typeface="楷体" panose="02010609060101010101" pitchFamily="49" charset="-122"/>
                <a:ea typeface="楷体" panose="02010609060101010101" pitchFamily="49" charset="-122"/>
                <a:cs typeface="Times New Roman" panose="02020603050405020304" pitchFamily="18" charset="0"/>
              </a:rPr>
              <a:t>圆筒中水的体积</a:t>
            </a:r>
            <a:r>
              <a:rPr lang="en-US" altLang="zh-CN" sz="2400" b="1" dirty="0" smtClean="0">
                <a:latin typeface="楷体" panose="02010609060101010101" pitchFamily="49" charset="-122"/>
                <a:ea typeface="楷体" panose="02010609060101010101" pitchFamily="49" charset="-122"/>
                <a:cs typeface="Times New Roman" panose="02020603050405020304" pitchFamily="18" charset="0"/>
              </a:rPr>
              <a:t>:</a:t>
            </a:r>
            <a:endParaRPr lang="en-US" altLang="zh-CN" sz="2400" b="1" dirty="0" smtClean="0">
              <a:latin typeface="楷体" panose="02010609060101010101" pitchFamily="49" charset="-122"/>
              <a:ea typeface="楷体" panose="02010609060101010101" pitchFamily="49" charset="-122"/>
              <a:cs typeface="Times New Roman" panose="02020603050405020304" pitchFamily="18" charset="0"/>
            </a:endParaRPr>
          </a:p>
          <a:p>
            <a:pPr marL="0" indent="0" algn="just">
              <a:lnSpc>
                <a:spcPct val="150000"/>
              </a:lnSpc>
              <a:buNone/>
            </a:pPr>
            <a:r>
              <a:rPr lang="zh-CN" altLang="en-US" sz="2400" b="1" dirty="0" smtClean="0">
                <a:latin typeface="楷体" panose="02010609060101010101" pitchFamily="49" charset="-122"/>
                <a:ea typeface="楷体" panose="02010609060101010101" pitchFamily="49" charset="-122"/>
                <a:cs typeface="Times New Roman" panose="02020603050405020304" pitchFamily="18" charset="0"/>
              </a:rPr>
              <a:t>联立求解有</a:t>
            </a:r>
            <a:r>
              <a:rPr lang="en-US" altLang="zh-CN" sz="2400" b="1" dirty="0" smtClean="0">
                <a:latin typeface="楷体" panose="02010609060101010101" pitchFamily="49" charset="-122"/>
                <a:ea typeface="楷体" panose="02010609060101010101" pitchFamily="49" charset="-122"/>
                <a:cs typeface="Times New Roman" panose="02020603050405020304" pitchFamily="18" charset="0"/>
              </a:rPr>
              <a:t>:</a:t>
            </a:r>
            <a:endParaRPr lang="en-US" altLang="zh-CN" sz="2400" b="1" dirty="0" smtClean="0">
              <a:latin typeface="楷体" panose="02010609060101010101" pitchFamily="49" charset="-122"/>
              <a:ea typeface="楷体" panose="02010609060101010101" pitchFamily="49" charset="-122"/>
              <a:cs typeface="Times New Roman" panose="02020603050405020304" pitchFamily="18" charset="0"/>
            </a:endParaRPr>
          </a:p>
        </p:txBody>
      </p:sp>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5490677" y="1899137"/>
            <a:ext cx="3078104" cy="2384227"/>
          </a:xfrm>
          <a:prstGeom prst="rect">
            <a:avLst/>
          </a:prstGeom>
        </p:spPr>
      </p:pic>
      <p:pic>
        <p:nvPicPr>
          <p:cNvPr id="2" name="图片 1"/>
          <p:cNvPicPr>
            <a:picLocks noChangeAspect="1"/>
          </p:cNvPicPr>
          <p:nvPr/>
        </p:nvPicPr>
        <p:blipFill>
          <a:blip r:embed="rId2"/>
          <a:stretch>
            <a:fillRect/>
          </a:stretch>
        </p:blipFill>
        <p:spPr>
          <a:xfrm>
            <a:off x="683568" y="2144983"/>
            <a:ext cx="4143596" cy="923977"/>
          </a:xfrm>
          <a:prstGeom prst="rect">
            <a:avLst/>
          </a:prstGeom>
        </p:spPr>
      </p:pic>
      <p:pic>
        <p:nvPicPr>
          <p:cNvPr id="11" name="图片 10"/>
          <p:cNvPicPr>
            <a:picLocks noChangeAspect="1"/>
          </p:cNvPicPr>
          <p:nvPr/>
        </p:nvPicPr>
        <p:blipFill>
          <a:blip r:embed="rId3"/>
          <a:stretch>
            <a:fillRect/>
          </a:stretch>
        </p:blipFill>
        <p:spPr>
          <a:xfrm>
            <a:off x="1259632" y="3524878"/>
            <a:ext cx="2664296" cy="501837"/>
          </a:xfrm>
          <a:prstGeom prst="rect">
            <a:avLst/>
          </a:prstGeom>
        </p:spPr>
      </p:pic>
      <p:pic>
        <p:nvPicPr>
          <p:cNvPr id="12" name="图片 11"/>
          <p:cNvPicPr>
            <a:picLocks noChangeAspect="1"/>
          </p:cNvPicPr>
          <p:nvPr/>
        </p:nvPicPr>
        <p:blipFill>
          <a:blip r:embed="rId4"/>
          <a:stretch>
            <a:fillRect/>
          </a:stretch>
        </p:blipFill>
        <p:spPr>
          <a:xfrm>
            <a:off x="5146795" y="4283364"/>
            <a:ext cx="2854599" cy="593672"/>
          </a:xfrm>
          <a:prstGeom prst="rect">
            <a:avLst/>
          </a:prstGeom>
        </p:spPr>
      </p:pic>
      <p:pic>
        <p:nvPicPr>
          <p:cNvPr id="13" name="图片 12"/>
          <p:cNvPicPr>
            <a:picLocks noChangeAspect="1"/>
          </p:cNvPicPr>
          <p:nvPr/>
        </p:nvPicPr>
        <p:blipFill>
          <a:blip r:embed="rId5"/>
          <a:stretch>
            <a:fillRect/>
          </a:stretch>
        </p:blipFill>
        <p:spPr>
          <a:xfrm>
            <a:off x="3127122" y="4687821"/>
            <a:ext cx="3011433" cy="987387"/>
          </a:xfrm>
          <a:prstGeom prst="rect">
            <a:avLst/>
          </a:prstGeom>
        </p:spPr>
      </p:pic>
      <p:pic>
        <p:nvPicPr>
          <p:cNvPr id="14" name="图片 13"/>
          <p:cNvPicPr>
            <a:picLocks noChangeAspect="1"/>
          </p:cNvPicPr>
          <p:nvPr/>
        </p:nvPicPr>
        <p:blipFill>
          <a:blip r:embed="rId6"/>
          <a:stretch>
            <a:fillRect/>
          </a:stretch>
        </p:blipFill>
        <p:spPr>
          <a:xfrm>
            <a:off x="2483768" y="5476925"/>
            <a:ext cx="3775587" cy="879426"/>
          </a:xfrm>
          <a:prstGeom prst="rect">
            <a:avLst/>
          </a:prstGeom>
        </p:spPr>
      </p:pic>
      <p:pic>
        <p:nvPicPr>
          <p:cNvPr id="15" name="图片 14"/>
          <p:cNvPicPr>
            <a:picLocks noChangeAspect="1"/>
          </p:cNvPicPr>
          <p:nvPr/>
        </p:nvPicPr>
        <p:blipFill>
          <a:blip r:embed="rId7"/>
          <a:stretch>
            <a:fillRect/>
          </a:stretch>
        </p:blipFill>
        <p:spPr>
          <a:xfrm>
            <a:off x="6259355" y="5387565"/>
            <a:ext cx="2249772" cy="10581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 calcmode="lin" valueType="num">
                                      <p:cBhvr additive="base">
                                        <p:cTn id="4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additive="base">
                                        <p:cTn id="53" dur="500" fill="hold"/>
                                        <p:tgtEl>
                                          <p:spTgt spid="13"/>
                                        </p:tgtEl>
                                        <p:attrNameLst>
                                          <p:attrName>ppt_x</p:attrName>
                                        </p:attrNameLst>
                                      </p:cBhvr>
                                      <p:tavLst>
                                        <p:tav tm="0">
                                          <p:val>
                                            <p:strVal val="#ppt_x"/>
                                          </p:val>
                                        </p:tav>
                                        <p:tav tm="100000">
                                          <p:val>
                                            <p:strVal val="#ppt_x"/>
                                          </p:val>
                                        </p:tav>
                                      </p:tavLst>
                                    </p:anim>
                                    <p:anim calcmode="lin" valueType="num">
                                      <p:cBhvr additive="base">
                                        <p:cTn id="5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
                                            <p:txEl>
                                              <p:pRg st="9" end="9"/>
                                            </p:txEl>
                                          </p:spTgt>
                                        </p:tgtEl>
                                        <p:attrNameLst>
                                          <p:attrName>style.visibility</p:attrName>
                                        </p:attrNameLst>
                                      </p:cBhvr>
                                      <p:to>
                                        <p:strVal val="visible"/>
                                      </p:to>
                                    </p:set>
                                    <p:anim calcmode="lin" valueType="num">
                                      <p:cBhvr additive="base">
                                        <p:cTn id="5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14"/>
                                        </p:tgtEl>
                                        <p:attrNameLst>
                                          <p:attrName>style.visibility</p:attrName>
                                        </p:attrNameLst>
                                      </p:cBhvr>
                                      <p:to>
                                        <p:strVal val="visible"/>
                                      </p:to>
                                    </p:set>
                                    <p:anim calcmode="lin" valueType="num">
                                      <p:cBhvr additive="base">
                                        <p:cTn id="65" dur="500" fill="hold"/>
                                        <p:tgtEl>
                                          <p:spTgt spid="14"/>
                                        </p:tgtEl>
                                        <p:attrNameLst>
                                          <p:attrName>ppt_x</p:attrName>
                                        </p:attrNameLst>
                                      </p:cBhvr>
                                      <p:tavLst>
                                        <p:tav tm="0">
                                          <p:val>
                                            <p:strVal val="#ppt_x"/>
                                          </p:val>
                                        </p:tav>
                                        <p:tav tm="100000">
                                          <p:val>
                                            <p:strVal val="#ppt_x"/>
                                          </p:val>
                                        </p:tav>
                                      </p:tavLst>
                                    </p:anim>
                                    <p:anim calcmode="lin" valueType="num">
                                      <p:cBhvr additive="base">
                                        <p:cTn id="6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15"/>
                                        </p:tgtEl>
                                        <p:attrNameLst>
                                          <p:attrName>style.visibility</p:attrName>
                                        </p:attrNameLst>
                                      </p:cBhvr>
                                      <p:to>
                                        <p:strVal val="visible"/>
                                      </p:to>
                                    </p:set>
                                    <p:anim calcmode="lin" valueType="num">
                                      <p:cBhvr additive="base">
                                        <p:cTn id="71" dur="500" fill="hold"/>
                                        <p:tgtEl>
                                          <p:spTgt spid="15"/>
                                        </p:tgtEl>
                                        <p:attrNameLst>
                                          <p:attrName>ppt_x</p:attrName>
                                        </p:attrNameLst>
                                      </p:cBhvr>
                                      <p:tavLst>
                                        <p:tav tm="0">
                                          <p:val>
                                            <p:strVal val="#ppt_x"/>
                                          </p:val>
                                        </p:tav>
                                        <p:tav tm="100000">
                                          <p:val>
                                            <p:strVal val="#ppt_x"/>
                                          </p:val>
                                        </p:tav>
                                      </p:tavLst>
                                    </p:anim>
                                    <p:anim calcmode="lin" valueType="num">
                                      <p:cBhvr additive="base">
                                        <p:cTn id="7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473770"/>
            <a:ext cx="7886700" cy="687610"/>
          </a:xfrm>
        </p:spPr>
        <p:txBody>
          <a:bodyPr/>
          <a:lstStyle/>
          <a:p>
            <a:r>
              <a:rPr kumimoji="1" lang="zh-CN" altLang="en-US" sz="3200" b="1" dirty="0" smtClean="0">
                <a:solidFill>
                  <a:srgbClr val="C00000"/>
                </a:solidFill>
                <a:latin typeface="黑体" panose="02010609060101010101" pitchFamily="49" charset="-122"/>
                <a:ea typeface="黑体" panose="02010609060101010101" pitchFamily="49" charset="-122"/>
              </a:rPr>
              <a:t>第</a:t>
            </a:r>
            <a:r>
              <a:rPr kumimoji="1" lang="en-US" altLang="zh-CN" sz="3200" b="1" dirty="0" smtClean="0">
                <a:solidFill>
                  <a:srgbClr val="C00000"/>
                </a:solidFill>
                <a:latin typeface="黑体" panose="02010609060101010101" pitchFamily="49" charset="-122"/>
                <a:ea typeface="黑体" panose="02010609060101010101" pitchFamily="49" charset="-122"/>
              </a:rPr>
              <a:t>5</a:t>
            </a:r>
            <a:r>
              <a:rPr kumimoji="1" lang="zh-CN" altLang="en-US" sz="3200" b="1" dirty="0" smtClean="0">
                <a:solidFill>
                  <a:srgbClr val="C00000"/>
                </a:solidFill>
                <a:latin typeface="黑体" panose="02010609060101010101" pitchFamily="49" charset="-122"/>
                <a:ea typeface="黑体" panose="02010609060101010101" pitchFamily="49" charset="-122"/>
              </a:rPr>
              <a:t>、</a:t>
            </a:r>
            <a:r>
              <a:rPr kumimoji="1" lang="en-US" altLang="zh-CN" sz="3200" b="1" dirty="0" smtClean="0">
                <a:solidFill>
                  <a:srgbClr val="C00000"/>
                </a:solidFill>
                <a:latin typeface="黑体" panose="02010609060101010101" pitchFamily="49" charset="-122"/>
                <a:ea typeface="黑体" panose="02010609060101010101" pitchFamily="49" charset="-122"/>
              </a:rPr>
              <a:t>6</a:t>
            </a:r>
            <a:r>
              <a:rPr kumimoji="1" lang="zh-CN" altLang="en-US" sz="3200" b="1" dirty="0" smtClean="0">
                <a:solidFill>
                  <a:srgbClr val="C00000"/>
                </a:solidFill>
                <a:latin typeface="黑体" panose="02010609060101010101" pitchFamily="49" charset="-122"/>
                <a:ea typeface="黑体" panose="02010609060101010101" pitchFamily="49" charset="-122"/>
              </a:rPr>
              <a:t>次作业</a:t>
            </a:r>
            <a:endParaRPr lang="zh-CN" altLang="en-US" dirty="0"/>
          </a:p>
        </p:txBody>
      </p:sp>
      <p:sp>
        <p:nvSpPr>
          <p:cNvPr id="3" name="内容占位符 2"/>
          <p:cNvSpPr>
            <a:spLocks noGrp="1"/>
          </p:cNvSpPr>
          <p:nvPr>
            <p:ph idx="1"/>
          </p:nvPr>
        </p:nvSpPr>
        <p:spPr>
          <a:xfrm>
            <a:off x="628650" y="1484784"/>
            <a:ext cx="7886700" cy="4692179"/>
          </a:xfrm>
        </p:spPr>
        <p:txBody>
          <a:bodyPr>
            <a:normAutofit/>
          </a:bodyPr>
          <a:lstStyle/>
          <a:p>
            <a:pPr marL="0" lvl="0" indent="0" algn="just">
              <a:lnSpc>
                <a:spcPct val="200000"/>
              </a:lnSpc>
              <a:spcBef>
                <a:spcPct val="0"/>
              </a:spcBef>
              <a:buClr>
                <a:srgbClr val="FF0000"/>
              </a:buClr>
              <a:buNone/>
              <a:defRPr/>
            </a:pPr>
            <a:r>
              <a:rPr lang="zh-CN" altLang="en-US" sz="2400" b="1" dirty="0">
                <a:latin typeface="Times New Roman" panose="02020603050405020304" pitchFamily="18" charset="0"/>
                <a:ea typeface="黑体" panose="02010609060101010101" pitchFamily="49" charset="-122"/>
                <a:cs typeface="Times New Roman" panose="02020603050405020304" pitchFamily="18" charset="0"/>
              </a:rPr>
              <a:t>习题</a:t>
            </a:r>
            <a:r>
              <a:rPr lang="zh-CN" altLang="en-US" sz="2400" b="1" dirty="0" smtClean="0">
                <a:latin typeface="Times New Roman" panose="02020603050405020304" pitchFamily="18" charset="0"/>
                <a:ea typeface="黑体" panose="02010609060101010101" pitchFamily="49" charset="-122"/>
                <a:cs typeface="Times New Roman" panose="02020603050405020304" pitchFamily="18" charset="0"/>
              </a:rPr>
              <a:t>作业</a:t>
            </a:r>
            <a:r>
              <a:rPr lang="en-US" altLang="zh-CN" sz="2400" b="1" dirty="0" smtClean="0">
                <a:latin typeface="Times New Roman" panose="02020603050405020304" pitchFamily="18" charset="0"/>
                <a:ea typeface="黑体" panose="02010609060101010101" pitchFamily="49" charset="-122"/>
                <a:cs typeface="Times New Roman" panose="02020603050405020304" pitchFamily="18" charset="0"/>
              </a:rPr>
              <a:t>I</a:t>
            </a:r>
            <a:r>
              <a:rPr lang="zh-CN" altLang="en-US" sz="2400" b="1" dirty="0" smtClean="0">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4.2 4.6 4.7 4.11 4.12 </a:t>
            </a:r>
            <a:endParaRPr lang="en-US" altLang="zh-CN" sz="2400" b="1" dirty="0" smtClean="0">
              <a:latin typeface="Times New Roman" panose="02020603050405020304" pitchFamily="18" charset="0"/>
              <a:ea typeface="黑体" panose="02010609060101010101" pitchFamily="49" charset="-122"/>
              <a:cs typeface="Times New Roman" panose="02020603050405020304" pitchFamily="18" charset="0"/>
            </a:endParaRPr>
          </a:p>
          <a:p>
            <a:pPr marL="0" lvl="0" indent="0" algn="just">
              <a:lnSpc>
                <a:spcPct val="200000"/>
              </a:lnSpc>
              <a:spcBef>
                <a:spcPct val="0"/>
              </a:spcBef>
              <a:buClr>
                <a:srgbClr val="FF0000"/>
              </a:buClr>
              <a:buNone/>
              <a:defRPr/>
            </a:pPr>
            <a:r>
              <a:rPr lang="zh-CN" altLang="en-US" sz="2400" b="1" dirty="0">
                <a:latin typeface="Times New Roman" panose="02020603050405020304" pitchFamily="18" charset="0"/>
                <a:ea typeface="黑体" panose="02010609060101010101" pitchFamily="49" charset="-122"/>
                <a:cs typeface="Times New Roman" panose="02020603050405020304" pitchFamily="18" charset="0"/>
                <a:sym typeface="+mn-ea"/>
              </a:rPr>
              <a:t>习题</a:t>
            </a:r>
            <a:r>
              <a:rPr lang="zh-CN" altLang="en-US" sz="2400" b="1" dirty="0" smtClean="0">
                <a:latin typeface="Times New Roman" panose="02020603050405020304" pitchFamily="18" charset="0"/>
                <a:ea typeface="黑体" panose="02010609060101010101" pitchFamily="49" charset="-122"/>
                <a:cs typeface="Times New Roman" panose="02020603050405020304" pitchFamily="18" charset="0"/>
                <a:sym typeface="+mn-ea"/>
              </a:rPr>
              <a:t>作业</a:t>
            </a:r>
            <a:r>
              <a:rPr lang="en-US" altLang="zh-CN" sz="2400" b="1" dirty="0" smtClean="0">
                <a:latin typeface="Times New Roman" panose="02020603050405020304" pitchFamily="18" charset="0"/>
                <a:ea typeface="黑体" panose="02010609060101010101" pitchFamily="49" charset="-122"/>
                <a:cs typeface="Times New Roman" panose="02020603050405020304" pitchFamily="18" charset="0"/>
                <a:sym typeface="+mn-ea"/>
              </a:rPr>
              <a:t>II</a:t>
            </a:r>
            <a:r>
              <a:rPr lang="zh-CN" altLang="en-US" sz="2400" b="1" dirty="0" smtClean="0">
                <a:latin typeface="Times New Roman" panose="02020603050405020304" pitchFamily="18" charset="0"/>
                <a:ea typeface="黑体" panose="02010609060101010101" pitchFamily="49" charset="-122"/>
                <a:cs typeface="Times New Roman" panose="02020603050405020304" pitchFamily="18" charset="0"/>
                <a:sym typeface="+mn-ea"/>
              </a:rPr>
              <a:t>：</a:t>
            </a:r>
            <a:r>
              <a:rPr lang="en-US" altLang="zh-CN" sz="2400" b="1" dirty="0" smtClean="0">
                <a:latin typeface="Times New Roman" panose="02020603050405020304" pitchFamily="18" charset="0"/>
                <a:ea typeface="黑体" panose="02010609060101010101" pitchFamily="49" charset="-122"/>
                <a:cs typeface="Times New Roman" panose="02020603050405020304" pitchFamily="18" charset="0"/>
              </a:rPr>
              <a:t>4.16 </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4.18 4.21 4.22 </a:t>
            </a:r>
            <a:r>
              <a:rPr lang="en-US" altLang="zh-CN" sz="2400" b="1" dirty="0" smtClean="0">
                <a:latin typeface="Times New Roman" panose="02020603050405020304" pitchFamily="18" charset="0"/>
                <a:ea typeface="黑体" panose="02010609060101010101" pitchFamily="49" charset="-122"/>
                <a:cs typeface="Times New Roman" panose="02020603050405020304" pitchFamily="18" charset="0"/>
              </a:rPr>
              <a:t>4.27</a:t>
            </a:r>
            <a:endParaRPr lang="en-US" altLang="zh-CN" sz="2400" b="1" dirty="0" smtClean="0">
              <a:latin typeface="Times New Roman" panose="02020603050405020304" pitchFamily="18" charset="0"/>
              <a:ea typeface="黑体" panose="02010609060101010101" pitchFamily="49" charset="-122"/>
              <a:cs typeface="Times New Roman" panose="02020603050405020304" pitchFamily="18" charset="0"/>
            </a:endParaRPr>
          </a:p>
          <a:p>
            <a:pPr marL="0" lvl="0" indent="0" algn="just">
              <a:lnSpc>
                <a:spcPct val="200000"/>
              </a:lnSpc>
              <a:spcBef>
                <a:spcPct val="0"/>
              </a:spcBef>
              <a:buClr>
                <a:srgbClr val="FF0000"/>
              </a:buClr>
              <a:buNone/>
              <a:defRPr/>
            </a:pPr>
            <a:endParaRPr lang="en-US" altLang="zh-CN" sz="2400" b="1" dirty="0" smtClean="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灯片编号占位符 3"/>
          <p:cNvSpPr>
            <a:spLocks noGrp="1"/>
          </p:cNvSpPr>
          <p:nvPr>
            <p:ph type="sldNum" sz="quarter" idx="12"/>
          </p:nvPr>
        </p:nvSpPr>
        <p:spPr/>
        <p:txBody>
          <a:bodyPr/>
          <a:lstStyle/>
          <a:p>
            <a:pPr>
              <a:defRPr/>
            </a:pPr>
            <a:fld id="{561E39DC-0725-48F8-9F0C-20F2DD89ACFF}" type="slidenum">
              <a:rPr lang="zh-CN" altLang="en-US" smtClean="0"/>
            </a:fld>
            <a:endParaRPr lang="zh-CN" altLang="en-US"/>
          </a:p>
        </p:txBody>
      </p:sp>
    </p:spTree>
  </p:cSld>
  <p:clrMapOvr>
    <a:masterClrMapping/>
  </p:clrMapOvr>
  <p:transition spd="med">
    <p:pull/>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7"/>
            <a:ext cx="7886700" cy="724245"/>
          </a:xfrm>
        </p:spPr>
        <p:txBody>
          <a:bodyPr>
            <a:normAutofit/>
          </a:bodyPr>
          <a:lstStyle/>
          <a:p>
            <a:r>
              <a:rPr kumimoji="1" lang="zh-CN" altLang="en-US" sz="3200" b="1" dirty="0">
                <a:solidFill>
                  <a:srgbClr val="C00000"/>
                </a:solidFill>
                <a:latin typeface="黑体" panose="02010609060101010101" pitchFamily="49" charset="-122"/>
                <a:ea typeface="黑体" panose="02010609060101010101" pitchFamily="49" charset="-122"/>
              </a:rPr>
              <a:t>对称性与守恒律</a:t>
            </a:r>
            <a:endParaRPr kumimoji="1" lang="zh-CN" altLang="en-US" sz="3200" b="1" dirty="0">
              <a:solidFill>
                <a:srgbClr val="C00000"/>
              </a:solidFill>
              <a:latin typeface="黑体" panose="02010609060101010101" pitchFamily="49" charset="-122"/>
              <a:ea typeface="黑体" panose="02010609060101010101" pitchFamily="49" charset="-122"/>
            </a:endParaRPr>
          </a:p>
        </p:txBody>
      </p:sp>
      <p:sp>
        <p:nvSpPr>
          <p:cNvPr id="3" name="内容占位符 2"/>
          <p:cNvSpPr>
            <a:spLocks noGrp="1"/>
          </p:cNvSpPr>
          <p:nvPr>
            <p:ph idx="1"/>
          </p:nvPr>
        </p:nvSpPr>
        <p:spPr>
          <a:xfrm>
            <a:off x="628650" y="980728"/>
            <a:ext cx="7886700" cy="4908203"/>
          </a:xfrm>
        </p:spPr>
        <p:txBody>
          <a:bodyPr/>
          <a:lstStyle/>
          <a:p>
            <a:pPr marL="0" indent="0">
              <a:buNone/>
            </a:pPr>
            <a:endParaRPr lang="en-US" altLang="zh-CN" b="1" dirty="0" smtClean="0">
              <a:latin typeface="黑体" panose="02010609060101010101" pitchFamily="49" charset="-122"/>
              <a:ea typeface="黑体" panose="02010609060101010101" pitchFamily="49" charset="-122"/>
            </a:endParaRPr>
          </a:p>
          <a:p>
            <a:pPr marL="0" indent="0">
              <a:buNone/>
            </a:pPr>
            <a:r>
              <a:rPr lang="zh-CN" altLang="en-US" b="1" dirty="0" smtClean="0">
                <a:latin typeface="黑体" panose="02010609060101010101" pitchFamily="49" charset="-122"/>
                <a:ea typeface="黑体" panose="02010609060101010101" pitchFamily="49" charset="-122"/>
              </a:rPr>
              <a:t> 空间平移对称性            动量</a:t>
            </a:r>
            <a:endParaRPr lang="en-US" altLang="zh-CN" b="1" dirty="0" smtClean="0">
              <a:latin typeface="黑体" panose="02010609060101010101" pitchFamily="49" charset="-122"/>
              <a:ea typeface="黑体" panose="02010609060101010101" pitchFamily="49" charset="-122"/>
            </a:endParaRPr>
          </a:p>
          <a:p>
            <a:pPr marL="0" indent="0">
              <a:buNone/>
            </a:pPr>
            <a:r>
              <a:rPr lang="zh-CN" altLang="en-US" b="1" dirty="0" smtClean="0">
                <a:latin typeface="黑体" panose="02010609060101010101" pitchFamily="49" charset="-122"/>
                <a:ea typeface="黑体" panose="02010609060101010101" pitchFamily="49" charset="-122"/>
              </a:rPr>
              <a:t> 或空间均匀性              守恒</a:t>
            </a:r>
            <a:endParaRPr lang="en-US" altLang="zh-CN" b="1" dirty="0" smtClean="0">
              <a:latin typeface="黑体" panose="02010609060101010101" pitchFamily="49" charset="-122"/>
              <a:ea typeface="黑体" panose="02010609060101010101" pitchFamily="49" charset="-122"/>
            </a:endParaRPr>
          </a:p>
          <a:p>
            <a:pPr marL="0" indent="0">
              <a:buNone/>
            </a:pPr>
            <a:endParaRPr lang="en-US" altLang="zh-CN" b="1" dirty="0">
              <a:latin typeface="黑体" panose="02010609060101010101" pitchFamily="49" charset="-122"/>
              <a:ea typeface="黑体" panose="02010609060101010101" pitchFamily="49" charset="-122"/>
            </a:endParaRPr>
          </a:p>
          <a:p>
            <a:pPr marL="0" indent="0">
              <a:buNone/>
            </a:pPr>
            <a:endParaRPr lang="en-US" altLang="zh-CN" b="1" dirty="0" smtClean="0">
              <a:latin typeface="黑体" panose="02010609060101010101" pitchFamily="49" charset="-122"/>
              <a:ea typeface="黑体" panose="02010609060101010101" pitchFamily="49" charset="-122"/>
            </a:endParaRPr>
          </a:p>
          <a:p>
            <a:pPr marL="0" indent="0">
              <a:buNone/>
            </a:pPr>
            <a:r>
              <a:rPr lang="zh-CN" altLang="en-US" b="1" dirty="0" smtClean="0">
                <a:latin typeface="黑体" panose="02010609060101010101" pitchFamily="49" charset="-122"/>
                <a:ea typeface="黑体" panose="02010609060101010101" pitchFamily="49" charset="-122"/>
              </a:rPr>
              <a:t> 空间转动对称性           角动量</a:t>
            </a:r>
            <a:endParaRPr lang="en-US" altLang="zh-CN" b="1" dirty="0" smtClean="0">
              <a:latin typeface="黑体" panose="02010609060101010101" pitchFamily="49" charset="-122"/>
              <a:ea typeface="黑体" panose="02010609060101010101" pitchFamily="49" charset="-122"/>
            </a:endParaRPr>
          </a:p>
          <a:p>
            <a:pPr marL="0" indent="0">
              <a:buNone/>
            </a:pPr>
            <a:r>
              <a:rPr lang="zh-CN" altLang="en-US" b="1" dirty="0" smtClean="0">
                <a:latin typeface="黑体" panose="02010609060101010101" pitchFamily="49" charset="-122"/>
                <a:ea typeface="黑体" panose="02010609060101010101" pitchFamily="49" charset="-122"/>
              </a:rPr>
              <a:t> 空间各项同性              守恒</a:t>
            </a:r>
            <a:endParaRPr lang="en-US" altLang="zh-CN" b="1" dirty="0" smtClean="0">
              <a:latin typeface="黑体" panose="02010609060101010101" pitchFamily="49" charset="-122"/>
              <a:ea typeface="黑体" panose="02010609060101010101" pitchFamily="49" charset="-122"/>
            </a:endParaRPr>
          </a:p>
          <a:p>
            <a:pPr marL="0" indent="0">
              <a:buNone/>
            </a:pPr>
            <a:endParaRPr lang="en-US" altLang="zh-CN" b="1" dirty="0">
              <a:latin typeface="黑体" panose="02010609060101010101" pitchFamily="49" charset="-122"/>
              <a:ea typeface="黑体" panose="02010609060101010101" pitchFamily="49" charset="-122"/>
            </a:endParaRPr>
          </a:p>
          <a:p>
            <a:pPr marL="0" indent="0">
              <a:buNone/>
            </a:pPr>
            <a:endParaRPr lang="en-US" altLang="zh-CN" b="1" dirty="0" smtClean="0">
              <a:latin typeface="黑体" panose="02010609060101010101" pitchFamily="49" charset="-122"/>
              <a:ea typeface="黑体" panose="02010609060101010101" pitchFamily="49" charset="-122"/>
            </a:endParaRPr>
          </a:p>
          <a:p>
            <a:pPr marL="0" indent="0">
              <a:buNone/>
            </a:pPr>
            <a:r>
              <a:rPr lang="zh-CN" altLang="en-US" b="1" dirty="0" smtClean="0">
                <a:latin typeface="黑体" panose="02010609060101010101" pitchFamily="49" charset="-122"/>
                <a:ea typeface="黑体" panose="02010609060101010101" pitchFamily="49" charset="-122"/>
              </a:rPr>
              <a:t> 时间平移对称性            能量</a:t>
            </a:r>
            <a:endParaRPr lang="en-US" altLang="zh-CN" b="1" dirty="0" smtClean="0">
              <a:latin typeface="黑体" panose="02010609060101010101" pitchFamily="49" charset="-122"/>
              <a:ea typeface="黑体" panose="02010609060101010101" pitchFamily="49" charset="-122"/>
            </a:endParaRPr>
          </a:p>
          <a:p>
            <a:pPr marL="0" indent="0">
              <a:buNone/>
            </a:pPr>
            <a:r>
              <a:rPr lang="zh-CN" altLang="en-US" b="1" dirty="0" smtClean="0">
                <a:latin typeface="黑体" panose="02010609060101010101" pitchFamily="49" charset="-122"/>
                <a:ea typeface="黑体" panose="02010609060101010101" pitchFamily="49" charset="-122"/>
              </a:rPr>
              <a:t> 时间的均匀性              守恒</a:t>
            </a:r>
            <a:endParaRPr lang="zh-CN" altLang="en-US" b="1"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a:p>
        </p:txBody>
      </p:sp>
      <p:sp>
        <p:nvSpPr>
          <p:cNvPr id="8" name="左右箭头 7"/>
          <p:cNvSpPr/>
          <p:nvPr/>
        </p:nvSpPr>
        <p:spPr>
          <a:xfrm>
            <a:off x="2987824" y="1628800"/>
            <a:ext cx="1224136" cy="21602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左右箭头 8"/>
          <p:cNvSpPr/>
          <p:nvPr/>
        </p:nvSpPr>
        <p:spPr>
          <a:xfrm>
            <a:off x="2960261" y="3284984"/>
            <a:ext cx="1224136" cy="21602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左右箭头 9"/>
          <p:cNvSpPr/>
          <p:nvPr/>
        </p:nvSpPr>
        <p:spPr>
          <a:xfrm>
            <a:off x="2960261" y="4797152"/>
            <a:ext cx="1224136" cy="21602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左右箭头 10"/>
          <p:cNvSpPr/>
          <p:nvPr/>
        </p:nvSpPr>
        <p:spPr>
          <a:xfrm>
            <a:off x="5076056" y="1628800"/>
            <a:ext cx="792088" cy="21602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左右箭头 11"/>
          <p:cNvSpPr/>
          <p:nvPr/>
        </p:nvSpPr>
        <p:spPr>
          <a:xfrm>
            <a:off x="5145218" y="3284984"/>
            <a:ext cx="792088" cy="21602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左右箭头 12"/>
          <p:cNvSpPr/>
          <p:nvPr/>
        </p:nvSpPr>
        <p:spPr>
          <a:xfrm>
            <a:off x="5148557" y="4797152"/>
            <a:ext cx="792088" cy="21602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766659" y="5478323"/>
            <a:ext cx="6955750" cy="830997"/>
          </a:xfrm>
          <a:prstGeom prst="rect">
            <a:avLst/>
          </a:prstGeom>
          <a:noFill/>
        </p:spPr>
        <p:txBody>
          <a:bodyPr wrap="none" rtlCol="0">
            <a:spAutoFit/>
          </a:bodyPr>
          <a:lstStyle/>
          <a:p>
            <a:r>
              <a:rPr lang="zh-CN" altLang="en-US" sz="2400" b="1" dirty="0" smtClean="0">
                <a:latin typeface="楷体" panose="02010609060101010101" pitchFamily="49" charset="-122"/>
                <a:ea typeface="楷体" panose="02010609060101010101" pitchFamily="49" charset="-122"/>
              </a:rPr>
              <a:t>不究过程细节而能对系统的状态下结论，这是各个</a:t>
            </a:r>
            <a:endParaRPr lang="en-US" altLang="zh-CN" sz="2400" b="1" dirty="0" smtClean="0">
              <a:latin typeface="楷体" panose="02010609060101010101" pitchFamily="49" charset="-122"/>
              <a:ea typeface="楷体" panose="02010609060101010101" pitchFamily="49" charset="-122"/>
            </a:endParaRPr>
          </a:p>
          <a:p>
            <a:r>
              <a:rPr lang="zh-CN" altLang="en-US" sz="2400" b="1" dirty="0" smtClean="0">
                <a:latin typeface="楷体" panose="02010609060101010101" pitchFamily="49" charset="-122"/>
                <a:ea typeface="楷体" panose="02010609060101010101" pitchFamily="49" charset="-122"/>
              </a:rPr>
              <a:t>守恒定律的特点和优点。</a:t>
            </a:r>
            <a:endParaRPr lang="zh-CN" altLang="en-US" sz="2400" b="1" dirty="0">
              <a:latin typeface="楷体" panose="02010609060101010101" pitchFamily="49" charset="-122"/>
              <a:ea typeface="楷体" panose="02010609060101010101" pitchFamily="49" charset="-122"/>
            </a:endParaRPr>
          </a:p>
        </p:txBody>
      </p:sp>
      <p:pic>
        <p:nvPicPr>
          <p:cNvPr id="15" name="图片 14"/>
          <p:cNvPicPr>
            <a:picLocks noChangeAspect="1"/>
          </p:cNvPicPr>
          <p:nvPr/>
        </p:nvPicPr>
        <p:blipFill>
          <a:blip r:embed="rId1"/>
          <a:stretch>
            <a:fillRect/>
          </a:stretch>
        </p:blipFill>
        <p:spPr>
          <a:xfrm>
            <a:off x="6016071" y="1233568"/>
            <a:ext cx="1680044" cy="924530"/>
          </a:xfrm>
          <a:prstGeom prst="rect">
            <a:avLst/>
          </a:prstGeom>
        </p:spPr>
      </p:pic>
      <p:pic>
        <p:nvPicPr>
          <p:cNvPr id="16" name="图片 15"/>
          <p:cNvPicPr>
            <a:picLocks noChangeAspect="1"/>
          </p:cNvPicPr>
          <p:nvPr/>
        </p:nvPicPr>
        <p:blipFill>
          <a:blip r:embed="rId2"/>
          <a:stretch>
            <a:fillRect/>
          </a:stretch>
        </p:blipFill>
        <p:spPr>
          <a:xfrm>
            <a:off x="6012945" y="2899396"/>
            <a:ext cx="1733392" cy="937979"/>
          </a:xfrm>
          <a:prstGeom prst="rect">
            <a:avLst/>
          </a:prstGeom>
        </p:spPr>
      </p:pic>
      <p:pic>
        <p:nvPicPr>
          <p:cNvPr id="17" name="图片 16"/>
          <p:cNvPicPr>
            <a:picLocks noChangeAspect="1"/>
          </p:cNvPicPr>
          <p:nvPr/>
        </p:nvPicPr>
        <p:blipFill>
          <a:blip r:embed="rId3"/>
          <a:stretch>
            <a:fillRect/>
          </a:stretch>
        </p:blipFill>
        <p:spPr>
          <a:xfrm>
            <a:off x="6013930" y="4347021"/>
            <a:ext cx="1220286" cy="100958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37380011-E7AC-40C9-ABB1-658BA4783F21}" type="slidenum">
              <a:rPr lang="zh-CN" altLang="en-US" smtClean="0"/>
            </a:fld>
            <a:endParaRPr lang="zh-CN" altLang="en-US"/>
          </a:p>
        </p:txBody>
      </p:sp>
      <p:pic>
        <p:nvPicPr>
          <p:cNvPr id="6" name="图片 5"/>
          <p:cNvPicPr>
            <a:picLocks noChangeAspect="1"/>
          </p:cNvPicPr>
          <p:nvPr/>
        </p:nvPicPr>
        <p:blipFill>
          <a:blip r:embed="rId1"/>
          <a:stretch>
            <a:fillRect/>
          </a:stretch>
        </p:blipFill>
        <p:spPr>
          <a:xfrm>
            <a:off x="323528" y="404664"/>
            <a:ext cx="8524232" cy="603650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908720"/>
            <a:ext cx="7886700" cy="5268243"/>
          </a:xfrm>
        </p:spPr>
        <p:txBody>
          <a:bodyPr>
            <a:normAutofit/>
          </a:bodyPr>
          <a:lstStyle/>
          <a:p>
            <a:pPr marL="0" indent="0" algn="just">
              <a:lnSpc>
                <a:spcPct val="150000"/>
              </a:lnSpc>
              <a:buNone/>
            </a:pPr>
            <a:r>
              <a:rPr lang="en-US" altLang="zh-CN" sz="2400" b="1" dirty="0" smtClean="0">
                <a:latin typeface="+mn-ea"/>
              </a:rPr>
              <a:t>(2)</a:t>
            </a:r>
            <a:r>
              <a:rPr lang="zh-CN" altLang="en-US" sz="2400" b="1" dirty="0" smtClean="0">
                <a:latin typeface="+mn-ea"/>
              </a:rPr>
              <a:t>重力做功</a:t>
            </a:r>
            <a:endParaRPr lang="en-US" altLang="zh-CN" sz="2400" b="1" dirty="0" smtClean="0">
              <a:latin typeface="+mn-ea"/>
            </a:endParaRPr>
          </a:p>
          <a:p>
            <a:pPr marL="0" indent="0" algn="just">
              <a:lnSpc>
                <a:spcPct val="150000"/>
              </a:lnSpc>
              <a:buNone/>
            </a:pPr>
            <a:endParaRPr lang="zh-CN" altLang="en-US" sz="2400" b="1" dirty="0">
              <a:latin typeface="+mn-ea"/>
            </a:endParaRPr>
          </a:p>
        </p:txBody>
      </p:sp>
      <p:sp>
        <p:nvSpPr>
          <p:cNvPr id="4" name="灯片编号占位符 3"/>
          <p:cNvSpPr>
            <a:spLocks noGrp="1"/>
          </p:cNvSpPr>
          <p:nvPr>
            <p:ph type="sldNum" sz="quarter" idx="12"/>
          </p:nvPr>
        </p:nvSpPr>
        <p:spPr/>
        <p:txBody>
          <a:bodyPr/>
          <a:lstStyle/>
          <a:p>
            <a:pPr>
              <a:defRPr/>
            </a:pPr>
            <a:fld id="{561E39DC-0725-48F8-9F0C-20F2DD89ACFF}"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5015884" y="1230085"/>
            <a:ext cx="2984635" cy="3357715"/>
          </a:xfrm>
          <a:prstGeom prst="rect">
            <a:avLst/>
          </a:prstGeom>
        </p:spPr>
      </p:pic>
      <p:pic>
        <p:nvPicPr>
          <p:cNvPr id="6" name="图片 5"/>
          <p:cNvPicPr>
            <a:picLocks noChangeAspect="1"/>
          </p:cNvPicPr>
          <p:nvPr/>
        </p:nvPicPr>
        <p:blipFill>
          <a:blip r:embed="rId2"/>
          <a:stretch>
            <a:fillRect/>
          </a:stretch>
        </p:blipFill>
        <p:spPr>
          <a:xfrm>
            <a:off x="800950" y="1702216"/>
            <a:ext cx="1872208" cy="646664"/>
          </a:xfrm>
          <a:prstGeom prst="rect">
            <a:avLst/>
          </a:prstGeom>
        </p:spPr>
      </p:pic>
      <p:pic>
        <p:nvPicPr>
          <p:cNvPr id="7" name="图片 6"/>
          <p:cNvPicPr>
            <a:picLocks noChangeAspect="1"/>
          </p:cNvPicPr>
          <p:nvPr/>
        </p:nvPicPr>
        <p:blipFill>
          <a:blip r:embed="rId3"/>
          <a:stretch>
            <a:fillRect/>
          </a:stretch>
        </p:blipFill>
        <p:spPr>
          <a:xfrm>
            <a:off x="800950" y="2473192"/>
            <a:ext cx="4085717" cy="667776"/>
          </a:xfrm>
          <a:prstGeom prst="rect">
            <a:avLst/>
          </a:prstGeom>
        </p:spPr>
      </p:pic>
      <p:pic>
        <p:nvPicPr>
          <p:cNvPr id="8" name="图片 7"/>
          <p:cNvPicPr>
            <a:picLocks noChangeAspect="1"/>
          </p:cNvPicPr>
          <p:nvPr/>
        </p:nvPicPr>
        <p:blipFill>
          <a:blip r:embed="rId4"/>
          <a:stretch>
            <a:fillRect/>
          </a:stretch>
        </p:blipFill>
        <p:spPr>
          <a:xfrm>
            <a:off x="800950" y="3269139"/>
            <a:ext cx="4214934" cy="879941"/>
          </a:xfrm>
          <a:prstGeom prst="rect">
            <a:avLst/>
          </a:prstGeom>
        </p:spPr>
      </p:pic>
      <p:pic>
        <p:nvPicPr>
          <p:cNvPr id="9" name="图片 8"/>
          <p:cNvPicPr>
            <a:picLocks noChangeAspect="1"/>
          </p:cNvPicPr>
          <p:nvPr/>
        </p:nvPicPr>
        <p:blipFill>
          <a:blip r:embed="rId5"/>
          <a:stretch>
            <a:fillRect/>
          </a:stretch>
        </p:blipFill>
        <p:spPr>
          <a:xfrm>
            <a:off x="1240516" y="4212105"/>
            <a:ext cx="2445892" cy="585047"/>
          </a:xfrm>
          <a:prstGeom prst="rect">
            <a:avLst/>
          </a:prstGeom>
        </p:spPr>
      </p:pic>
      <p:pic>
        <p:nvPicPr>
          <p:cNvPr id="10" name="图片 9"/>
          <p:cNvPicPr>
            <a:picLocks noChangeAspect="1"/>
          </p:cNvPicPr>
          <p:nvPr/>
        </p:nvPicPr>
        <p:blipFill>
          <a:blip r:embed="rId6"/>
          <a:stretch>
            <a:fillRect/>
          </a:stretch>
        </p:blipFill>
        <p:spPr>
          <a:xfrm>
            <a:off x="889239" y="4960117"/>
            <a:ext cx="3567837" cy="773139"/>
          </a:xfrm>
          <a:prstGeom prst="rect">
            <a:avLst/>
          </a:prstGeom>
        </p:spPr>
      </p:pic>
      <p:sp>
        <p:nvSpPr>
          <p:cNvPr id="11" name="文本框 10"/>
          <p:cNvSpPr txBox="1"/>
          <p:nvPr/>
        </p:nvSpPr>
        <p:spPr>
          <a:xfrm>
            <a:off x="5015884" y="4909165"/>
            <a:ext cx="3316337" cy="523220"/>
          </a:xfrm>
          <a:prstGeom prst="rect">
            <a:avLst/>
          </a:prstGeom>
          <a:noFill/>
        </p:spPr>
        <p:txBody>
          <a:bodyPr wrap="square" rtlCol="0">
            <a:spAutoFit/>
          </a:bodyPr>
          <a:lstStyle/>
          <a:p>
            <a:r>
              <a:rPr lang="zh-CN" altLang="en-US" sz="2800" dirty="0" smtClean="0">
                <a:solidFill>
                  <a:srgbClr val="0000CC"/>
                </a:solidFill>
                <a:latin typeface="华文新魏" panose="02010800040101010101" pitchFamily="2" charset="-122"/>
                <a:ea typeface="华文新魏" panose="02010800040101010101" pitchFamily="2" charset="-122"/>
              </a:rPr>
              <a:t>重力也是保守力。</a:t>
            </a:r>
            <a:endParaRPr lang="zh-CN" altLang="en-US" sz="2800" dirty="0">
              <a:solidFill>
                <a:srgbClr val="0000CC"/>
              </a:solidFill>
              <a:latin typeface="华文新魏" panose="02010800040101010101" pitchFamily="2" charset="-122"/>
              <a:ea typeface="华文新魏" panose="02010800040101010101" pitchFamily="2" charset="-122"/>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bwMode="auto">
        <a:noFill/>
        <a:ln>
          <a:noFill/>
        </a:ln>
      </a:spPr>
      <a:bodyPr wrap="square" lIns="90000" tIns="46800" rIns="90000" bIns="46800">
        <a:spAutoFit/>
      </a:bodyPr>
      <a:lstStyle>
        <a:defPPr algn="l">
          <a:lnSpc>
            <a:spcPct val="125000"/>
          </a:lnSpc>
          <a:defRPr sz="2400" b="1" dirty="0">
            <a:latin typeface="宋体" panose="02010600030101010101" pitchFamily="2" charset="-122"/>
            <a:ea typeface="宋体" panose="02010600030101010101" pitchFamily="2"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6357</Words>
  <Application>WPS 演示</Application>
  <PresentationFormat>全屏显示(4:3)</PresentationFormat>
  <Paragraphs>814</Paragraphs>
  <Slides>89</Slides>
  <Notes>6</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89</vt:i4>
      </vt:variant>
    </vt:vector>
  </HeadingPairs>
  <TitlesOfParts>
    <vt:vector size="105" baseType="lpstr">
      <vt:lpstr>Arial</vt:lpstr>
      <vt:lpstr>宋体</vt:lpstr>
      <vt:lpstr>Wingdings</vt:lpstr>
      <vt:lpstr>黑体</vt:lpstr>
      <vt:lpstr>等线</vt:lpstr>
      <vt:lpstr>Times New Roman</vt:lpstr>
      <vt:lpstr>楷体</vt:lpstr>
      <vt:lpstr>华文新魏</vt:lpstr>
      <vt:lpstr>微软雅黑</vt:lpstr>
      <vt:lpstr>Arial Unicode MS</vt:lpstr>
      <vt:lpstr>等线 Light</vt:lpstr>
      <vt:lpstr>Calibri</vt:lpstr>
      <vt:lpstr>楷体_GB2312</vt:lpstr>
      <vt:lpstr>华文行楷</vt:lpstr>
      <vt:lpstr>新宋体</vt:lpstr>
      <vt:lpstr>Office 主题​​</vt:lpstr>
      <vt:lpstr>第4章 功和能 ——研究力的空间积累效应</vt:lpstr>
      <vt:lpstr>PowerPoint 演示文稿</vt:lpstr>
      <vt:lpstr>§4.1 功与动能定理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§4.2 质点与质点系的动能定理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§4.3 一对力的功</vt:lpstr>
      <vt:lpstr>PowerPoint 演示文稿</vt:lpstr>
      <vt:lpstr>PowerPoint 演示文稿</vt:lpstr>
      <vt:lpstr>PowerPoint 演示文稿</vt:lpstr>
      <vt:lpstr>§4.3 势能</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§4.4 机械能定理和机械能守恒定律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§4.5 碰撞</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§4.6 两体问题(这一节的内容请自学)</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§4.7 流体中的稳定流动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第5次作业</vt:lpstr>
      <vt:lpstr>对称性与守恒律</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第1章:质点运动学</dc:title>
  <dc:creator>hqwu</dc:creator>
  <cp:lastModifiedBy>liugm</cp:lastModifiedBy>
  <cp:revision>2801</cp:revision>
  <dcterms:created xsi:type="dcterms:W3CDTF">2011-08-24T09:28:00Z</dcterms:created>
  <dcterms:modified xsi:type="dcterms:W3CDTF">2021-03-19T07:51:32Z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2052-11.8.2.8875</vt:lpwstr>
  </property>
</Properties>
</file>